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3" r:id="rId17"/>
    <p:sldId id="271" r:id="rId18"/>
    <p:sldId id="274" r:id="rId19"/>
    <p:sldId id="272" r:id="rId20"/>
  </p:sldIdLst>
  <p:sldSz cx="14630400" cy="8229600"/>
  <p:notesSz cx="8229600" cy="14630400"/>
  <p:embeddedFontLst>
    <p:embeddedFont>
      <p:font typeface="Bricolage Grotesque Extra Bold" panose="020B0604020202020204" charset="0"/>
      <p:regular r:id="rId22"/>
    </p:embeddedFont>
    <p:embeddedFont>
      <p:font typeface="Montserrat" panose="00000500000000000000" pitchFamily="2"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F1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8" d="100"/>
          <a:sy n="68" d="100"/>
        </p:scale>
        <p:origin x="715"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tableStyles" Target="tableStyles.xml"/></Relationships>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6703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BD5E50-D42E-E625-5BC4-398A697BF0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8D5948-9C68-1A0C-CD4C-CE61234922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61B4AE-8B08-0CBA-EAFE-546BBED1A8F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450D50E-C623-5947-72D2-89A40C3EF074}"/>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6077725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BC1207-B5D0-8CBB-2ABA-21D326D5B2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DCE3E6-9D23-B946-A8E7-6FF7B7C31F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4A86A3-C08E-FDBC-8392-F877E9B929C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9BBC8A2-6575-41A2-F886-28D8B70646F2}"/>
              </a:ext>
            </a:extLst>
          </p:cNvPr>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757804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github.com/DataWithDeepa" TargetMode="Externa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sv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20.png"/><Relationship Id="rId5" Type="http://schemas.openxmlformats.org/officeDocument/2006/relationships/image" Target="../media/image19.svg"/><Relationship Id="rId4" Type="http://schemas.openxmlformats.org/officeDocument/2006/relationships/image" Target="../media/image18.png"/><Relationship Id="rId9" Type="http://schemas.openxmlformats.org/officeDocument/2006/relationships/image" Target="../media/image23.svg"/></Relationships>
</file>

<file path=ppt/slides/_rels/slide13.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27.svg"/><Relationship Id="rId5" Type="http://schemas.openxmlformats.org/officeDocument/2006/relationships/image" Target="../media/image26.png"/><Relationship Id="rId10" Type="http://schemas.openxmlformats.org/officeDocument/2006/relationships/image" Target="../media/image31.svg"/><Relationship Id="rId4" Type="http://schemas.openxmlformats.org/officeDocument/2006/relationships/image" Target="../media/image25.svg"/><Relationship Id="rId9"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hyperlink" Target="https://datawithdeepa-job-recommendation-app-streamlit-app-lnw4pb.streamlit.app/" TargetMode="External"/><Relationship Id="rId2" Type="http://schemas.openxmlformats.org/officeDocument/2006/relationships/notesSlide" Target="../notesSlides/notesSlide14.xml"/><Relationship Id="rId1" Type="http://schemas.openxmlformats.org/officeDocument/2006/relationships/slideLayout" Target="../slideLayouts/slideLayout15.xml"/><Relationship Id="rId5" Type="http://schemas.microsoft.com/office/2007/relationships/hdphoto" Target="../media/hdphoto1.wdp"/><Relationship Id="rId4" Type="http://schemas.openxmlformats.org/officeDocument/2006/relationships/image" Target="../media/image32.png"/></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microsoft.com/office/2007/relationships/hdphoto" Target="../media/hdphoto3.wdp"/></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17.xml"/><Relationship Id="rId4" Type="http://schemas.microsoft.com/office/2007/relationships/hdphoto" Target="../media/hdphoto4.wdp"/></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823710" y="0"/>
            <a:ext cx="7806690" cy="8229600"/>
          </a:xfrm>
          <a:prstGeom prst="rect">
            <a:avLst/>
          </a:prstGeom>
        </p:spPr>
      </p:pic>
      <p:sp>
        <p:nvSpPr>
          <p:cNvPr id="4" name="Text 1"/>
          <p:cNvSpPr/>
          <p:nvPr/>
        </p:nvSpPr>
        <p:spPr>
          <a:xfrm>
            <a:off x="793790" y="3608665"/>
            <a:ext cx="5727621" cy="620316"/>
          </a:xfrm>
          <a:prstGeom prst="rect">
            <a:avLst/>
          </a:prstGeom>
          <a:noFill/>
          <a:ln/>
          <a:effectLst>
            <a:glow rad="139700">
              <a:schemeClr val="accent5">
                <a:satMod val="175000"/>
                <a:alpha val="40000"/>
              </a:schemeClr>
            </a:glow>
          </a:effectLst>
          <a:scene3d>
            <a:camera prst="obliqueTopLeft"/>
            <a:lightRig rig="threePt" dir="t"/>
          </a:scene3d>
        </p:spPr>
        <p:txBody>
          <a:bodyPr wrap="square" lIns="0" tIns="0" rIns="0" bIns="0" rtlCol="0" anchor="t"/>
          <a:lstStyle/>
          <a:p>
            <a:pPr marL="0" indent="0" algn="l">
              <a:lnSpc>
                <a:spcPts val="2400"/>
              </a:lnSpc>
              <a:buNone/>
            </a:pPr>
            <a:r>
              <a:rPr lang="en-US" sz="1950" b="1" dirty="0">
                <a:solidFill>
                  <a:srgbClr val="F2F2F2"/>
                </a:solidFill>
                <a:latin typeface="Bricolage Grotesque Extra Bold" pitchFamily="34" charset="0"/>
                <a:ea typeface="Bricolage Grotesque Extra Bold" pitchFamily="34" charset="-122"/>
                <a:cs typeface="Bricolage Grotesque Extra Bold" pitchFamily="34" charset="-120"/>
              </a:rPr>
              <a:t>Powered by Python, Streamlit &amp; Machine Learning</a:t>
            </a:r>
            <a:endParaRPr lang="en-US" sz="1950" dirty="0"/>
          </a:p>
        </p:txBody>
      </p:sp>
      <p:pic>
        <p:nvPicPr>
          <p:cNvPr id="5" name="Image 1" descr="preencoded.png"/>
          <p:cNvPicPr>
            <a:picLocks noChangeAspect="1"/>
          </p:cNvPicPr>
          <p:nvPr/>
        </p:nvPicPr>
        <p:blipFill>
          <a:blip r:embed="rId4"/>
          <a:stretch>
            <a:fillRect/>
          </a:stretch>
        </p:blipFill>
        <p:spPr>
          <a:xfrm>
            <a:off x="793790" y="4749879"/>
            <a:ext cx="1006673" cy="1006673"/>
          </a:xfrm>
          <a:prstGeom prst="rect">
            <a:avLst/>
          </a:prstGeom>
        </p:spPr>
      </p:pic>
      <p:sp>
        <p:nvSpPr>
          <p:cNvPr id="6" name="Text 2"/>
          <p:cNvSpPr/>
          <p:nvPr/>
        </p:nvSpPr>
        <p:spPr>
          <a:xfrm>
            <a:off x="2292191" y="4724995"/>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F2F2F2"/>
                </a:solidFill>
                <a:latin typeface="Bricolage Grotesque Extra Bold" pitchFamily="34" charset="0"/>
                <a:ea typeface="Bricolage Grotesque Extra Bold" pitchFamily="34" charset="-122"/>
                <a:cs typeface="Bricolage Grotesque Extra Bold" pitchFamily="34" charset="-120"/>
              </a:rPr>
              <a:t>By Deepa Pathak</a:t>
            </a:r>
            <a:endParaRPr lang="en-US" sz="2300" dirty="0"/>
          </a:p>
        </p:txBody>
      </p:sp>
      <p:sp>
        <p:nvSpPr>
          <p:cNvPr id="7" name="Text 3"/>
          <p:cNvSpPr/>
          <p:nvPr/>
        </p:nvSpPr>
        <p:spPr>
          <a:xfrm>
            <a:off x="2292191" y="5176361"/>
            <a:ext cx="3464838" cy="372070"/>
          </a:xfrm>
          <a:prstGeom prst="rect">
            <a:avLst/>
          </a:prstGeom>
          <a:noFill/>
          <a:ln/>
        </p:spPr>
        <p:txBody>
          <a:bodyPr wrap="none" lIns="0" tIns="0" rIns="0" bIns="0" rtlCol="0" anchor="t"/>
          <a:lstStyle/>
          <a:p>
            <a:pPr marL="0" indent="0" algn="l">
              <a:lnSpc>
                <a:spcPts val="2900"/>
              </a:lnSpc>
              <a:buNone/>
            </a:pPr>
            <a:r>
              <a:rPr lang="en-US" sz="2300" b="1" dirty="0">
                <a:solidFill>
                  <a:srgbClr val="F2F2F2"/>
                </a:solidFill>
                <a:latin typeface="Bricolage Grotesque Extra Bold" pitchFamily="34" charset="0"/>
                <a:ea typeface="Bricolage Grotesque Extra Bold" pitchFamily="34" charset="-122"/>
                <a:cs typeface="Bricolage Grotesque Extra Bold" pitchFamily="34" charset="-120"/>
              </a:rPr>
              <a:t>NeXT Hikes IT Solutions</a:t>
            </a:r>
            <a:endParaRPr lang="en-US" sz="2300" dirty="0"/>
          </a:p>
        </p:txBody>
      </p:sp>
      <p:sp>
        <p:nvSpPr>
          <p:cNvPr id="8" name="Text 4"/>
          <p:cNvSpPr/>
          <p:nvPr/>
        </p:nvSpPr>
        <p:spPr>
          <a:xfrm>
            <a:off x="2292191" y="5746790"/>
            <a:ext cx="4236720" cy="635079"/>
          </a:xfrm>
          <a:prstGeom prst="rect">
            <a:avLst/>
          </a:prstGeom>
          <a:noFill/>
          <a:ln/>
        </p:spPr>
        <p:txBody>
          <a:bodyPr wrap="square" lIns="0" tIns="0" rIns="0" bIns="0" rtlCol="0" anchor="t"/>
          <a:lstStyle/>
          <a:p>
            <a:pPr marL="0" indent="0">
              <a:lnSpc>
                <a:spcPts val="2500"/>
              </a:lnSpc>
              <a:buNone/>
            </a:pPr>
            <a:r>
              <a:rPr lang="en-US" sz="1550" dirty="0">
                <a:solidFill>
                  <a:srgbClr val="F2F2F2"/>
                </a:solidFill>
                <a:latin typeface="Montserrat" pitchFamily="34" charset="0"/>
                <a:ea typeface="Montserrat" pitchFamily="34" charset="-122"/>
                <a:cs typeface="Montserrat" pitchFamily="34" charset="-120"/>
              </a:rPr>
              <a:t>GitHub link </a:t>
            </a:r>
            <a:r>
              <a:rPr lang="en-US" sz="1550" u="sng" dirty="0">
                <a:solidFill>
                  <a:srgbClr val="EEAEF6"/>
                </a:solidFill>
                <a:latin typeface="Montserrat" pitchFamily="34" charset="0"/>
                <a:ea typeface="Montserrat" pitchFamily="34" charset="-122"/>
                <a:cs typeface="Montserrat" pitchFamily="34" charset="-120"/>
                <a:hlinkClick r:id="rId5">
                  <a:extLst>
                    <a:ext uri="{A12FA001-AC4F-418D-AE19-62706E023703}">
                      <ahyp:hlinkClr xmlns:ahyp="http://schemas.microsoft.com/office/drawing/2018/hyperlinkcolor" val="tx"/>
                    </a:ext>
                  </a:extLst>
                </a:hlinkClick>
              </a:rPr>
              <a:t>DataWithDeepa (Deepa Pathak)</a:t>
            </a:r>
            <a:endParaRPr lang="en-US" sz="1550" dirty="0"/>
          </a:p>
        </p:txBody>
      </p:sp>
      <p:sp>
        <p:nvSpPr>
          <p:cNvPr id="9" name="Rectangle 8">
            <a:extLst>
              <a:ext uri="{FF2B5EF4-FFF2-40B4-BE49-F238E27FC236}">
                <a16:creationId xmlns:a16="http://schemas.microsoft.com/office/drawing/2014/main" id="{5CACB337-8F87-5D9B-78B3-C484272E916C}"/>
              </a:ext>
            </a:extLst>
          </p:cNvPr>
          <p:cNvSpPr/>
          <p:nvPr/>
        </p:nvSpPr>
        <p:spPr>
          <a:xfrm>
            <a:off x="114300" y="559414"/>
            <a:ext cx="7086600" cy="2585323"/>
          </a:xfrm>
          <a:prstGeom prst="rect">
            <a:avLst/>
          </a:prstGeom>
          <a:noFill/>
          <a:ln>
            <a:solidFill>
              <a:srgbClr val="00B0F0"/>
            </a:solidFill>
          </a:ln>
          <a:effectLst>
            <a:glow rad="228600">
              <a:schemeClr val="accent5">
                <a:satMod val="175000"/>
                <a:alpha val="40000"/>
              </a:schemeClr>
            </a:glow>
            <a:innerShdw blurRad="63500" dist="50800" dir="13500000">
              <a:prstClr val="black">
                <a:alpha val="50000"/>
              </a:prstClr>
            </a:innerShdw>
          </a:effectLst>
        </p:spPr>
        <p:txBody>
          <a:bodyPr wrap="square" lIns="91440" tIns="45720" rIns="91440" bIns="45720">
            <a:spAutoFit/>
          </a:bodyPr>
          <a:lstStyle/>
          <a:p>
            <a:pPr algn="ctr"/>
            <a:r>
              <a:rPr lang="en-US" sz="5400" b="1" u="sng" cap="none" spc="0" dirty="0">
                <a:ln w="12700">
                  <a:solidFill>
                    <a:schemeClr val="accent1"/>
                  </a:solidFill>
                  <a:prstDash val="solid"/>
                </a:ln>
                <a:solidFill>
                  <a:srgbClr val="FFFF00"/>
                </a:solidFill>
                <a:effectLst>
                  <a:outerShdw dist="38100" dir="2640000" algn="bl" rotWithShape="0">
                    <a:schemeClr val="accent1"/>
                  </a:outerShdw>
                </a:effectLst>
                <a:latin typeface="Bricolage Grotesque Extra Bold" pitchFamily="34" charset="0"/>
                <a:ea typeface="Bricolage Grotesque Extra Bold" pitchFamily="34" charset="-122"/>
                <a:cs typeface="Bricolage Grotesque Extra Bold" pitchFamily="34" charset="-120"/>
              </a:rPr>
              <a:t>Job Market Analysis </a:t>
            </a:r>
          </a:p>
          <a:p>
            <a:pPr algn="ctr"/>
            <a:r>
              <a:rPr lang="en-US" sz="5400" b="1" u="sng" cap="none" spc="0" dirty="0">
                <a:ln w="12700">
                  <a:solidFill>
                    <a:schemeClr val="accent1"/>
                  </a:solidFill>
                  <a:prstDash val="solid"/>
                </a:ln>
                <a:solidFill>
                  <a:srgbClr val="FFFF00"/>
                </a:solidFill>
                <a:effectLst>
                  <a:outerShdw dist="38100" dir="2640000" algn="bl" rotWithShape="0">
                    <a:schemeClr val="accent1"/>
                  </a:outerShdw>
                </a:effectLst>
                <a:latin typeface="Bricolage Grotesque Extra Bold" pitchFamily="34" charset="0"/>
                <a:ea typeface="Bricolage Grotesque Extra Bold" pitchFamily="34" charset="-122"/>
                <a:cs typeface="Bricolage Grotesque Extra Bold" pitchFamily="34" charset="-120"/>
              </a:rPr>
              <a:t>&amp; Recommendation System</a:t>
            </a:r>
            <a:endParaRPr lang="en-IN" sz="5400" b="1" cap="none" spc="0" dirty="0">
              <a:ln w="12700">
                <a:solidFill>
                  <a:schemeClr val="accent1"/>
                </a:solidFill>
                <a:prstDash val="solid"/>
              </a:ln>
              <a:solidFill>
                <a:srgbClr val="FFFF00"/>
              </a:solidFill>
              <a:effectLst>
                <a:outerShdw dist="38100" dir="2640000" algn="bl" rotWithShape="0">
                  <a:schemeClr val="accent1"/>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ircle(in)">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30925" y="502444"/>
            <a:ext cx="7552015" cy="571024"/>
          </a:xfrm>
          <a:prstGeom prst="rect">
            <a:avLst/>
          </a:prstGeom>
          <a:noFill/>
          <a:ln/>
        </p:spPr>
        <p:txBody>
          <a:bodyPr wrap="none" lIns="0" tIns="0" rIns="0" bIns="0" rtlCol="0" anchor="t"/>
          <a:lstStyle/>
          <a:p>
            <a:pPr marL="0" indent="0" algn="l">
              <a:lnSpc>
                <a:spcPts val="4450"/>
              </a:lnSpc>
              <a:buNone/>
            </a:pPr>
            <a:r>
              <a:rPr lang="en-US" sz="3550" b="1" dirty="0">
                <a:solidFill>
                  <a:srgbClr val="EEAEF6"/>
                </a:solidFill>
                <a:latin typeface="Bricolage Grotesque Extra Bold" pitchFamily="34" charset="0"/>
                <a:ea typeface="Bricolage Grotesque Extra Bold" pitchFamily="34" charset="-122"/>
                <a:cs typeface="Bricolage Grotesque Extra Bold" pitchFamily="34" charset="-120"/>
              </a:rPr>
              <a:t>Forecast &amp; Future Enhancements</a:t>
            </a:r>
            <a:endParaRPr lang="en-US" sz="3550" dirty="0"/>
          </a:p>
        </p:txBody>
      </p:sp>
      <p:sp>
        <p:nvSpPr>
          <p:cNvPr id="3" name="Shape 1"/>
          <p:cNvSpPr/>
          <p:nvPr/>
        </p:nvSpPr>
        <p:spPr>
          <a:xfrm>
            <a:off x="730925" y="3442097"/>
            <a:ext cx="13168551" cy="22860"/>
          </a:xfrm>
          <a:prstGeom prst="roundRect">
            <a:avLst>
              <a:gd name="adj" fmla="val 335740"/>
            </a:avLst>
          </a:prstGeom>
          <a:solidFill>
            <a:srgbClr val="414677"/>
          </a:solidFill>
          <a:ln/>
        </p:spPr>
      </p:sp>
      <p:sp>
        <p:nvSpPr>
          <p:cNvPr id="4" name="Shape 2"/>
          <p:cNvSpPr/>
          <p:nvPr/>
        </p:nvSpPr>
        <p:spPr>
          <a:xfrm>
            <a:off x="3284577" y="2893993"/>
            <a:ext cx="22860" cy="548164"/>
          </a:xfrm>
          <a:prstGeom prst="roundRect">
            <a:avLst>
              <a:gd name="adj" fmla="val 335740"/>
            </a:avLst>
          </a:prstGeom>
          <a:solidFill>
            <a:srgbClr val="414677"/>
          </a:solidFill>
          <a:ln/>
        </p:spPr>
      </p:sp>
      <p:sp>
        <p:nvSpPr>
          <p:cNvPr id="5" name="Shape 3"/>
          <p:cNvSpPr/>
          <p:nvPr/>
        </p:nvSpPr>
        <p:spPr>
          <a:xfrm>
            <a:off x="3090505" y="3236535"/>
            <a:ext cx="411123" cy="411123"/>
          </a:xfrm>
          <a:prstGeom prst="roundRect">
            <a:avLst>
              <a:gd name="adj" fmla="val 18668"/>
            </a:avLst>
          </a:prstGeom>
          <a:solidFill>
            <a:srgbClr val="282D5E"/>
          </a:solidFill>
          <a:ln/>
        </p:spPr>
      </p:sp>
      <p:sp>
        <p:nvSpPr>
          <p:cNvPr id="6" name="Text 4"/>
          <p:cNvSpPr/>
          <p:nvPr/>
        </p:nvSpPr>
        <p:spPr>
          <a:xfrm>
            <a:off x="3158966" y="3270766"/>
            <a:ext cx="274082" cy="342543"/>
          </a:xfrm>
          <a:prstGeom prst="rect">
            <a:avLst/>
          </a:prstGeom>
          <a:noFill/>
          <a:ln/>
        </p:spPr>
        <p:txBody>
          <a:bodyPr wrap="none" lIns="0" tIns="0" rIns="0" bIns="0" rtlCol="0" anchor="t"/>
          <a:lstStyle/>
          <a:p>
            <a:pPr marL="0" indent="0" algn="ctr">
              <a:lnSpc>
                <a:spcPts val="2150"/>
              </a:lnSpc>
              <a:buNone/>
            </a:pPr>
            <a:r>
              <a:rPr lang="en-US" sz="2150" b="1" dirty="0">
                <a:solidFill>
                  <a:srgbClr val="E5DCE6"/>
                </a:solidFill>
                <a:latin typeface="Bricolage Grotesque Extra Bold" pitchFamily="34" charset="0"/>
                <a:ea typeface="Bricolage Grotesque Extra Bold" pitchFamily="34" charset="-122"/>
                <a:cs typeface="Bricolage Grotesque Extra Bold" pitchFamily="34" charset="-120"/>
              </a:rPr>
              <a:t>1</a:t>
            </a:r>
            <a:endParaRPr lang="en-US" sz="2150" dirty="0"/>
          </a:p>
        </p:txBody>
      </p:sp>
      <p:sp>
        <p:nvSpPr>
          <p:cNvPr id="7" name="Text 5"/>
          <p:cNvSpPr/>
          <p:nvPr/>
        </p:nvSpPr>
        <p:spPr>
          <a:xfrm>
            <a:off x="1745575" y="1438870"/>
            <a:ext cx="3100983" cy="285512"/>
          </a:xfrm>
          <a:prstGeom prst="rect">
            <a:avLst/>
          </a:prstGeom>
          <a:noFill/>
          <a:ln/>
        </p:spPr>
        <p:txBody>
          <a:bodyPr wrap="none" lIns="0" tIns="0" rIns="0" bIns="0" rtlCol="0" anchor="t"/>
          <a:lstStyle/>
          <a:p>
            <a:pPr marL="0" indent="0" algn="ctr">
              <a:lnSpc>
                <a:spcPts val="2200"/>
              </a:lnSpc>
              <a:buNone/>
            </a:pPr>
            <a:r>
              <a:rPr lang="en-US" sz="1750" b="1" dirty="0">
                <a:solidFill>
                  <a:srgbClr val="E5DCE6"/>
                </a:solidFill>
                <a:latin typeface="Bricolage Grotesque Extra Bold" pitchFamily="34" charset="0"/>
                <a:ea typeface="Bricolage Grotesque Extra Bold" pitchFamily="34" charset="-122"/>
                <a:cs typeface="Bricolage Grotesque Extra Bold" pitchFamily="34" charset="-120"/>
              </a:rPr>
              <a:t>Current: Calendar Heatmap</a:t>
            </a:r>
            <a:endParaRPr lang="en-US" sz="1750" dirty="0"/>
          </a:p>
        </p:txBody>
      </p:sp>
      <p:sp>
        <p:nvSpPr>
          <p:cNvPr id="8" name="Text 6"/>
          <p:cNvSpPr/>
          <p:nvPr/>
        </p:nvSpPr>
        <p:spPr>
          <a:xfrm>
            <a:off x="913567" y="1833920"/>
            <a:ext cx="4765119" cy="584835"/>
          </a:xfrm>
          <a:prstGeom prst="rect">
            <a:avLst/>
          </a:prstGeom>
          <a:noFill/>
          <a:ln/>
        </p:spPr>
        <p:txBody>
          <a:bodyPr wrap="square" lIns="0" tIns="0" rIns="0" bIns="0" rtlCol="0" anchor="t"/>
          <a:lstStyle/>
          <a:p>
            <a:pPr marL="0" indent="0" algn="ctr">
              <a:lnSpc>
                <a:spcPts val="2300"/>
              </a:lnSpc>
              <a:buNone/>
            </a:pPr>
            <a:r>
              <a:rPr lang="en-US" sz="1400" dirty="0">
                <a:solidFill>
                  <a:srgbClr val="E5DCE6"/>
                </a:solidFill>
                <a:latin typeface="Montserrat" pitchFamily="34" charset="0"/>
                <a:ea typeface="Montserrat" pitchFamily="34" charset="-122"/>
                <a:cs typeface="Montserrat" pitchFamily="34" charset="-120"/>
              </a:rPr>
              <a:t>Visual representation of daily job posting activity reveals peak hiring periods and seasonal trends</a:t>
            </a:r>
            <a:endParaRPr lang="en-US" sz="1400" dirty="0"/>
          </a:p>
        </p:txBody>
      </p:sp>
      <p:sp>
        <p:nvSpPr>
          <p:cNvPr id="9" name="Shape 7"/>
          <p:cNvSpPr/>
          <p:nvPr/>
        </p:nvSpPr>
        <p:spPr>
          <a:xfrm>
            <a:off x="5963960" y="3442037"/>
            <a:ext cx="22860" cy="548164"/>
          </a:xfrm>
          <a:prstGeom prst="roundRect">
            <a:avLst>
              <a:gd name="adj" fmla="val 335740"/>
            </a:avLst>
          </a:prstGeom>
          <a:solidFill>
            <a:srgbClr val="414677"/>
          </a:solidFill>
          <a:ln/>
        </p:spPr>
      </p:sp>
      <p:sp>
        <p:nvSpPr>
          <p:cNvPr id="10" name="Shape 8"/>
          <p:cNvSpPr/>
          <p:nvPr/>
        </p:nvSpPr>
        <p:spPr>
          <a:xfrm>
            <a:off x="5769888" y="3236535"/>
            <a:ext cx="411123" cy="411123"/>
          </a:xfrm>
          <a:prstGeom prst="roundRect">
            <a:avLst>
              <a:gd name="adj" fmla="val 18668"/>
            </a:avLst>
          </a:prstGeom>
          <a:solidFill>
            <a:srgbClr val="282D5E"/>
          </a:solidFill>
          <a:ln/>
        </p:spPr>
      </p:sp>
      <p:sp>
        <p:nvSpPr>
          <p:cNvPr id="11" name="Text 9"/>
          <p:cNvSpPr/>
          <p:nvPr/>
        </p:nvSpPr>
        <p:spPr>
          <a:xfrm>
            <a:off x="5838349" y="3270766"/>
            <a:ext cx="274082" cy="342543"/>
          </a:xfrm>
          <a:prstGeom prst="rect">
            <a:avLst/>
          </a:prstGeom>
          <a:noFill/>
          <a:ln/>
        </p:spPr>
        <p:txBody>
          <a:bodyPr wrap="none" lIns="0" tIns="0" rIns="0" bIns="0" rtlCol="0" anchor="t"/>
          <a:lstStyle/>
          <a:p>
            <a:pPr marL="0" indent="0" algn="ctr">
              <a:lnSpc>
                <a:spcPts val="2150"/>
              </a:lnSpc>
              <a:buNone/>
            </a:pPr>
            <a:r>
              <a:rPr lang="en-US" sz="2150" b="1" dirty="0">
                <a:solidFill>
                  <a:srgbClr val="E5DCE6"/>
                </a:solidFill>
                <a:latin typeface="Bricolage Grotesque Extra Bold" pitchFamily="34" charset="0"/>
                <a:ea typeface="Bricolage Grotesque Extra Bold" pitchFamily="34" charset="-122"/>
                <a:cs typeface="Bricolage Grotesque Extra Bold" pitchFamily="34" charset="-120"/>
              </a:rPr>
              <a:t>2</a:t>
            </a:r>
            <a:endParaRPr lang="en-US" sz="2150" dirty="0"/>
          </a:p>
        </p:txBody>
      </p:sp>
      <p:sp>
        <p:nvSpPr>
          <p:cNvPr id="12" name="Text 10"/>
          <p:cNvSpPr/>
          <p:nvPr/>
        </p:nvSpPr>
        <p:spPr>
          <a:xfrm>
            <a:off x="4135041" y="4173022"/>
            <a:ext cx="3680817" cy="285512"/>
          </a:xfrm>
          <a:prstGeom prst="rect">
            <a:avLst/>
          </a:prstGeom>
          <a:noFill/>
          <a:ln/>
        </p:spPr>
        <p:txBody>
          <a:bodyPr wrap="none" lIns="0" tIns="0" rIns="0" bIns="0" rtlCol="0" anchor="t"/>
          <a:lstStyle/>
          <a:p>
            <a:pPr marL="0" indent="0" algn="ctr">
              <a:lnSpc>
                <a:spcPts val="2200"/>
              </a:lnSpc>
              <a:buNone/>
            </a:pPr>
            <a:r>
              <a:rPr lang="en-US" sz="1750" b="1" dirty="0">
                <a:solidFill>
                  <a:srgbClr val="E5DCE6"/>
                </a:solidFill>
                <a:latin typeface="Bricolage Grotesque Extra Bold" pitchFamily="34" charset="0"/>
                <a:ea typeface="Bricolage Grotesque Extra Bold" pitchFamily="34" charset="-122"/>
                <a:cs typeface="Bricolage Grotesque Extra Bold" pitchFamily="34" charset="-120"/>
              </a:rPr>
              <a:t>Implemented: Trend Forecasting</a:t>
            </a:r>
            <a:endParaRPr lang="en-US" sz="1750" dirty="0"/>
          </a:p>
        </p:txBody>
      </p:sp>
      <p:sp>
        <p:nvSpPr>
          <p:cNvPr id="13" name="Text 11"/>
          <p:cNvSpPr/>
          <p:nvPr/>
        </p:nvSpPr>
        <p:spPr>
          <a:xfrm>
            <a:off x="3592949" y="4568071"/>
            <a:ext cx="4765119" cy="877253"/>
          </a:xfrm>
          <a:prstGeom prst="rect">
            <a:avLst/>
          </a:prstGeom>
          <a:noFill/>
          <a:ln/>
        </p:spPr>
        <p:txBody>
          <a:bodyPr wrap="square" lIns="0" tIns="0" rIns="0" bIns="0" rtlCol="0" anchor="t"/>
          <a:lstStyle/>
          <a:p>
            <a:pPr marL="0" indent="0" algn="ctr">
              <a:lnSpc>
                <a:spcPts val="2300"/>
              </a:lnSpc>
              <a:buNone/>
            </a:pPr>
            <a:r>
              <a:rPr lang="en-US" sz="1400" dirty="0">
                <a:solidFill>
                  <a:srgbClr val="E5DCE6"/>
                </a:solidFill>
                <a:latin typeface="Montserrat" pitchFamily="34" charset="0"/>
                <a:ea typeface="Montserrat" pitchFamily="34" charset="-122"/>
                <a:cs typeface="Montserrat" pitchFamily="34" charset="-120"/>
              </a:rPr>
              <a:t>Linear regression models predict future hiring volumes based on historical patterns and market indicators</a:t>
            </a:r>
            <a:endParaRPr lang="en-US" sz="1400" dirty="0"/>
          </a:p>
        </p:txBody>
      </p:sp>
      <p:sp>
        <p:nvSpPr>
          <p:cNvPr id="14" name="Shape 12"/>
          <p:cNvSpPr/>
          <p:nvPr/>
        </p:nvSpPr>
        <p:spPr>
          <a:xfrm>
            <a:off x="8643342" y="2893993"/>
            <a:ext cx="22860" cy="548164"/>
          </a:xfrm>
          <a:prstGeom prst="roundRect">
            <a:avLst>
              <a:gd name="adj" fmla="val 335740"/>
            </a:avLst>
          </a:prstGeom>
          <a:solidFill>
            <a:srgbClr val="414677"/>
          </a:solidFill>
          <a:ln/>
        </p:spPr>
      </p:sp>
      <p:sp>
        <p:nvSpPr>
          <p:cNvPr id="15" name="Shape 13"/>
          <p:cNvSpPr/>
          <p:nvPr/>
        </p:nvSpPr>
        <p:spPr>
          <a:xfrm>
            <a:off x="8449270" y="3236535"/>
            <a:ext cx="411123" cy="411123"/>
          </a:xfrm>
          <a:prstGeom prst="roundRect">
            <a:avLst>
              <a:gd name="adj" fmla="val 18668"/>
            </a:avLst>
          </a:prstGeom>
          <a:solidFill>
            <a:srgbClr val="282D5E"/>
          </a:solidFill>
          <a:ln/>
        </p:spPr>
      </p:sp>
      <p:sp>
        <p:nvSpPr>
          <p:cNvPr id="16" name="Text 14"/>
          <p:cNvSpPr/>
          <p:nvPr/>
        </p:nvSpPr>
        <p:spPr>
          <a:xfrm>
            <a:off x="8517731" y="3270766"/>
            <a:ext cx="274082" cy="342543"/>
          </a:xfrm>
          <a:prstGeom prst="rect">
            <a:avLst/>
          </a:prstGeom>
          <a:noFill/>
          <a:ln/>
        </p:spPr>
        <p:txBody>
          <a:bodyPr wrap="none" lIns="0" tIns="0" rIns="0" bIns="0" rtlCol="0" anchor="t"/>
          <a:lstStyle/>
          <a:p>
            <a:pPr marL="0" indent="0" algn="ctr">
              <a:lnSpc>
                <a:spcPts val="2150"/>
              </a:lnSpc>
              <a:buNone/>
            </a:pPr>
            <a:r>
              <a:rPr lang="en-US" sz="2150" b="1" dirty="0">
                <a:solidFill>
                  <a:srgbClr val="E5DCE6"/>
                </a:solidFill>
                <a:latin typeface="Bricolage Grotesque Extra Bold" pitchFamily="34" charset="0"/>
                <a:ea typeface="Bricolage Grotesque Extra Bold" pitchFamily="34" charset="-122"/>
                <a:cs typeface="Bricolage Grotesque Extra Bold" pitchFamily="34" charset="-120"/>
              </a:rPr>
              <a:t>3</a:t>
            </a:r>
            <a:endParaRPr lang="en-US" sz="2150" dirty="0"/>
          </a:p>
        </p:txBody>
      </p:sp>
      <p:sp>
        <p:nvSpPr>
          <p:cNvPr id="17" name="Text 15"/>
          <p:cNvSpPr/>
          <p:nvPr/>
        </p:nvSpPr>
        <p:spPr>
          <a:xfrm>
            <a:off x="7159585" y="1438870"/>
            <a:ext cx="2990493" cy="285512"/>
          </a:xfrm>
          <a:prstGeom prst="rect">
            <a:avLst/>
          </a:prstGeom>
          <a:noFill/>
          <a:ln/>
        </p:spPr>
        <p:txBody>
          <a:bodyPr wrap="none" lIns="0" tIns="0" rIns="0" bIns="0" rtlCol="0" anchor="t"/>
          <a:lstStyle/>
          <a:p>
            <a:pPr marL="0" indent="0" algn="ctr">
              <a:lnSpc>
                <a:spcPts val="2200"/>
              </a:lnSpc>
              <a:buNone/>
            </a:pPr>
            <a:r>
              <a:rPr lang="en-US" sz="1750" b="1" dirty="0">
                <a:solidFill>
                  <a:srgbClr val="E5DCE6"/>
                </a:solidFill>
                <a:latin typeface="Bricolage Grotesque Extra Bold" pitchFamily="34" charset="0"/>
                <a:ea typeface="Bricolage Grotesque Extra Bold" pitchFamily="34" charset="-122"/>
                <a:cs typeface="Bricolage Grotesque Extra Bold" pitchFamily="34" charset="-120"/>
              </a:rPr>
              <a:t>Planned: Salary Prediction</a:t>
            </a:r>
            <a:endParaRPr lang="en-US" sz="1750" dirty="0"/>
          </a:p>
        </p:txBody>
      </p:sp>
      <p:sp>
        <p:nvSpPr>
          <p:cNvPr id="18" name="Text 16"/>
          <p:cNvSpPr/>
          <p:nvPr/>
        </p:nvSpPr>
        <p:spPr>
          <a:xfrm>
            <a:off x="6272332" y="1833920"/>
            <a:ext cx="4765119" cy="877253"/>
          </a:xfrm>
          <a:prstGeom prst="rect">
            <a:avLst/>
          </a:prstGeom>
          <a:noFill/>
          <a:ln/>
        </p:spPr>
        <p:txBody>
          <a:bodyPr wrap="square" lIns="0" tIns="0" rIns="0" bIns="0" rtlCol="0" anchor="t"/>
          <a:lstStyle/>
          <a:p>
            <a:pPr marL="0" indent="0" algn="ctr">
              <a:lnSpc>
                <a:spcPts val="2300"/>
              </a:lnSpc>
              <a:buNone/>
            </a:pPr>
            <a:r>
              <a:rPr lang="en-US" sz="1400" dirty="0">
                <a:solidFill>
                  <a:srgbClr val="E5DCE6"/>
                </a:solidFill>
                <a:latin typeface="Montserrat" pitchFamily="34" charset="0"/>
                <a:ea typeface="Montserrat" pitchFamily="34" charset="-122"/>
                <a:cs typeface="Montserrat" pitchFamily="34" charset="-120"/>
              </a:rPr>
              <a:t>Advanced ML models will estimate expected compensation based on role, location, skills, and experience</a:t>
            </a:r>
            <a:endParaRPr lang="en-US" sz="1400" dirty="0"/>
          </a:p>
        </p:txBody>
      </p:sp>
      <p:sp>
        <p:nvSpPr>
          <p:cNvPr id="19" name="Shape 17"/>
          <p:cNvSpPr/>
          <p:nvPr/>
        </p:nvSpPr>
        <p:spPr>
          <a:xfrm>
            <a:off x="11322725" y="3442037"/>
            <a:ext cx="22860" cy="548164"/>
          </a:xfrm>
          <a:prstGeom prst="roundRect">
            <a:avLst>
              <a:gd name="adj" fmla="val 335740"/>
            </a:avLst>
          </a:prstGeom>
          <a:solidFill>
            <a:srgbClr val="414677"/>
          </a:solidFill>
          <a:ln/>
        </p:spPr>
      </p:sp>
      <p:sp>
        <p:nvSpPr>
          <p:cNvPr id="20" name="Shape 18"/>
          <p:cNvSpPr/>
          <p:nvPr/>
        </p:nvSpPr>
        <p:spPr>
          <a:xfrm>
            <a:off x="11128653" y="3236535"/>
            <a:ext cx="411123" cy="411123"/>
          </a:xfrm>
          <a:prstGeom prst="roundRect">
            <a:avLst>
              <a:gd name="adj" fmla="val 18668"/>
            </a:avLst>
          </a:prstGeom>
          <a:solidFill>
            <a:srgbClr val="282D5E"/>
          </a:solidFill>
          <a:ln/>
        </p:spPr>
      </p:sp>
      <p:sp>
        <p:nvSpPr>
          <p:cNvPr id="21" name="Text 19"/>
          <p:cNvSpPr/>
          <p:nvPr/>
        </p:nvSpPr>
        <p:spPr>
          <a:xfrm>
            <a:off x="11197114" y="3270766"/>
            <a:ext cx="274082" cy="342543"/>
          </a:xfrm>
          <a:prstGeom prst="rect">
            <a:avLst/>
          </a:prstGeom>
          <a:noFill/>
          <a:ln/>
        </p:spPr>
        <p:txBody>
          <a:bodyPr wrap="none" lIns="0" tIns="0" rIns="0" bIns="0" rtlCol="0" anchor="t"/>
          <a:lstStyle/>
          <a:p>
            <a:pPr marL="0" indent="0" algn="ctr">
              <a:lnSpc>
                <a:spcPts val="2150"/>
              </a:lnSpc>
              <a:buNone/>
            </a:pPr>
            <a:r>
              <a:rPr lang="en-US" sz="2150" b="1" dirty="0">
                <a:solidFill>
                  <a:srgbClr val="E5DCE6"/>
                </a:solidFill>
                <a:latin typeface="Bricolage Grotesque Extra Bold" pitchFamily="34" charset="0"/>
                <a:ea typeface="Bricolage Grotesque Extra Bold" pitchFamily="34" charset="-122"/>
                <a:cs typeface="Bricolage Grotesque Extra Bold" pitchFamily="34" charset="-120"/>
              </a:rPr>
              <a:t>4</a:t>
            </a:r>
            <a:endParaRPr lang="en-US" sz="2150" dirty="0"/>
          </a:p>
        </p:txBody>
      </p:sp>
      <p:sp>
        <p:nvSpPr>
          <p:cNvPr id="22" name="Text 20"/>
          <p:cNvSpPr/>
          <p:nvPr/>
        </p:nvSpPr>
        <p:spPr>
          <a:xfrm>
            <a:off x="9763006" y="4173022"/>
            <a:ext cx="3142536" cy="285512"/>
          </a:xfrm>
          <a:prstGeom prst="rect">
            <a:avLst/>
          </a:prstGeom>
          <a:noFill/>
          <a:ln/>
        </p:spPr>
        <p:txBody>
          <a:bodyPr wrap="none" lIns="0" tIns="0" rIns="0" bIns="0" rtlCol="0" anchor="t"/>
          <a:lstStyle/>
          <a:p>
            <a:pPr marL="0" indent="0" algn="ctr">
              <a:lnSpc>
                <a:spcPts val="2200"/>
              </a:lnSpc>
              <a:buNone/>
            </a:pPr>
            <a:r>
              <a:rPr lang="en-US" sz="1750" b="1" dirty="0">
                <a:solidFill>
                  <a:srgbClr val="E5DCE6"/>
                </a:solidFill>
                <a:latin typeface="Bricolage Grotesque Extra Bold" pitchFamily="34" charset="0"/>
                <a:ea typeface="Bricolage Grotesque Extra Bold" pitchFamily="34" charset="-122"/>
                <a:cs typeface="Bricolage Grotesque Extra Bold" pitchFamily="34" charset="-120"/>
              </a:rPr>
              <a:t>Future: LinkedIn Integration</a:t>
            </a:r>
            <a:endParaRPr lang="en-US" sz="1750" dirty="0"/>
          </a:p>
        </p:txBody>
      </p:sp>
      <p:sp>
        <p:nvSpPr>
          <p:cNvPr id="23" name="Text 21"/>
          <p:cNvSpPr/>
          <p:nvPr/>
        </p:nvSpPr>
        <p:spPr>
          <a:xfrm>
            <a:off x="8951714" y="4568071"/>
            <a:ext cx="4765119" cy="877253"/>
          </a:xfrm>
          <a:prstGeom prst="rect">
            <a:avLst/>
          </a:prstGeom>
          <a:noFill/>
          <a:ln/>
        </p:spPr>
        <p:txBody>
          <a:bodyPr wrap="square" lIns="0" tIns="0" rIns="0" bIns="0" rtlCol="0" anchor="t"/>
          <a:lstStyle/>
          <a:p>
            <a:pPr marL="0" indent="0" algn="ctr">
              <a:lnSpc>
                <a:spcPts val="2300"/>
              </a:lnSpc>
              <a:buNone/>
            </a:pPr>
            <a:r>
              <a:rPr lang="en-US" sz="1400" dirty="0">
                <a:solidFill>
                  <a:srgbClr val="E5DCE6"/>
                </a:solidFill>
                <a:latin typeface="Montserrat" pitchFamily="34" charset="0"/>
                <a:ea typeface="Montserrat" pitchFamily="34" charset="-122"/>
                <a:cs typeface="Montserrat" pitchFamily="34" charset="-120"/>
              </a:rPr>
              <a:t>Direct API connection for profile import, automatic skill extraction, and seamless application submission</a:t>
            </a:r>
            <a:endParaRPr lang="en-US" sz="1400" dirty="0"/>
          </a:p>
        </p:txBody>
      </p:sp>
      <p:sp>
        <p:nvSpPr>
          <p:cNvPr id="24" name="Text 22"/>
          <p:cNvSpPr/>
          <p:nvPr/>
        </p:nvSpPr>
        <p:spPr>
          <a:xfrm>
            <a:off x="730925" y="5833467"/>
            <a:ext cx="2993827" cy="285512"/>
          </a:xfrm>
          <a:prstGeom prst="rect">
            <a:avLst/>
          </a:prstGeom>
          <a:noFill/>
          <a:ln/>
        </p:spPr>
        <p:txBody>
          <a:bodyPr wrap="none" lIns="0" tIns="0" rIns="0" bIns="0" rtlCol="0" anchor="t"/>
          <a:lstStyle/>
          <a:p>
            <a:pPr marL="0" indent="0" algn="l">
              <a:lnSpc>
                <a:spcPts val="2200"/>
              </a:lnSpc>
              <a:buNone/>
            </a:pPr>
            <a:r>
              <a:rPr lang="en-US" sz="1750" b="1" dirty="0">
                <a:solidFill>
                  <a:srgbClr val="EEAEF6"/>
                </a:solidFill>
                <a:latin typeface="Bricolage Grotesque Extra Bold" pitchFamily="34" charset="0"/>
                <a:ea typeface="Bricolage Grotesque Extra Bold" pitchFamily="34" charset="-122"/>
                <a:cs typeface="Bricolage Grotesque Extra Bold" pitchFamily="34" charset="-120"/>
              </a:rPr>
              <a:t>Additional Roadmap Items</a:t>
            </a:r>
            <a:endParaRPr lang="en-US" sz="1750" dirty="0"/>
          </a:p>
        </p:txBody>
      </p:sp>
      <p:sp>
        <p:nvSpPr>
          <p:cNvPr id="25" name="Text 23"/>
          <p:cNvSpPr/>
          <p:nvPr/>
        </p:nvSpPr>
        <p:spPr>
          <a:xfrm>
            <a:off x="730925" y="6301621"/>
            <a:ext cx="6361390" cy="292418"/>
          </a:xfrm>
          <a:prstGeom prst="rect">
            <a:avLst/>
          </a:prstGeom>
          <a:noFill/>
          <a:ln/>
        </p:spPr>
        <p:txBody>
          <a:bodyPr wrap="none" lIns="0" tIns="0" rIns="0" bIns="0" rtlCol="0" anchor="t"/>
          <a:lstStyle/>
          <a:p>
            <a:pPr marL="342900" indent="-342900" algn="l">
              <a:lnSpc>
                <a:spcPts val="2300"/>
              </a:lnSpc>
              <a:buSzPct val="100000"/>
              <a:buChar char="•"/>
            </a:pPr>
            <a:r>
              <a:rPr lang="en-US" sz="1400" dirty="0">
                <a:solidFill>
                  <a:srgbClr val="E5DCE6"/>
                </a:solidFill>
                <a:latin typeface="Montserrat" pitchFamily="34" charset="0"/>
                <a:ea typeface="Montserrat" pitchFamily="34" charset="-122"/>
                <a:cs typeface="Montserrat" pitchFamily="34" charset="-120"/>
              </a:rPr>
              <a:t>Email alerts for new matching opportunities</a:t>
            </a:r>
            <a:endParaRPr lang="en-US" sz="1400" dirty="0"/>
          </a:p>
        </p:txBody>
      </p:sp>
      <p:sp>
        <p:nvSpPr>
          <p:cNvPr id="26" name="Text 24"/>
          <p:cNvSpPr/>
          <p:nvPr/>
        </p:nvSpPr>
        <p:spPr>
          <a:xfrm>
            <a:off x="730925" y="6657975"/>
            <a:ext cx="6361390" cy="292418"/>
          </a:xfrm>
          <a:prstGeom prst="rect">
            <a:avLst/>
          </a:prstGeom>
          <a:noFill/>
          <a:ln/>
        </p:spPr>
        <p:txBody>
          <a:bodyPr wrap="none" lIns="0" tIns="0" rIns="0" bIns="0" rtlCol="0" anchor="t"/>
          <a:lstStyle/>
          <a:p>
            <a:pPr marL="342900" indent="-342900" algn="l">
              <a:lnSpc>
                <a:spcPts val="2300"/>
              </a:lnSpc>
              <a:buSzPct val="100000"/>
              <a:buChar char="•"/>
            </a:pPr>
            <a:r>
              <a:rPr lang="en-US" sz="1400" dirty="0">
                <a:solidFill>
                  <a:srgbClr val="E5DCE6"/>
                </a:solidFill>
                <a:latin typeface="Montserrat" pitchFamily="34" charset="0"/>
                <a:ea typeface="Montserrat" pitchFamily="34" charset="-122"/>
                <a:cs typeface="Montserrat" pitchFamily="34" charset="-120"/>
              </a:rPr>
              <a:t>Interview preparation resources based on role</a:t>
            </a:r>
            <a:endParaRPr lang="en-US" sz="1400" dirty="0"/>
          </a:p>
        </p:txBody>
      </p:sp>
      <p:sp>
        <p:nvSpPr>
          <p:cNvPr id="27" name="Text 25"/>
          <p:cNvSpPr/>
          <p:nvPr/>
        </p:nvSpPr>
        <p:spPr>
          <a:xfrm>
            <a:off x="730925" y="7014329"/>
            <a:ext cx="6361390" cy="292418"/>
          </a:xfrm>
          <a:prstGeom prst="rect">
            <a:avLst/>
          </a:prstGeom>
          <a:noFill/>
          <a:ln/>
        </p:spPr>
        <p:txBody>
          <a:bodyPr wrap="none" lIns="0" tIns="0" rIns="0" bIns="0" rtlCol="0" anchor="t"/>
          <a:lstStyle/>
          <a:p>
            <a:pPr marL="342900" indent="-342900" algn="l">
              <a:lnSpc>
                <a:spcPts val="2300"/>
              </a:lnSpc>
              <a:buSzPct val="100000"/>
              <a:buChar char="•"/>
            </a:pPr>
            <a:r>
              <a:rPr lang="en-US" sz="1400" dirty="0">
                <a:solidFill>
                  <a:srgbClr val="E5DCE6"/>
                </a:solidFill>
                <a:latin typeface="Montserrat" pitchFamily="34" charset="0"/>
                <a:ea typeface="Montserrat" pitchFamily="34" charset="-122"/>
                <a:cs typeface="Montserrat" pitchFamily="34" charset="-120"/>
              </a:rPr>
              <a:t>Company culture insights and ratings</a:t>
            </a:r>
            <a:endParaRPr lang="en-US" sz="1400" dirty="0"/>
          </a:p>
        </p:txBody>
      </p:sp>
      <p:sp>
        <p:nvSpPr>
          <p:cNvPr id="28" name="Text 26"/>
          <p:cNvSpPr/>
          <p:nvPr/>
        </p:nvSpPr>
        <p:spPr>
          <a:xfrm>
            <a:off x="730925" y="7370683"/>
            <a:ext cx="6361390" cy="292418"/>
          </a:xfrm>
          <a:prstGeom prst="rect">
            <a:avLst/>
          </a:prstGeom>
          <a:noFill/>
          <a:ln/>
        </p:spPr>
        <p:txBody>
          <a:bodyPr wrap="none" lIns="0" tIns="0" rIns="0" bIns="0" rtlCol="0" anchor="t"/>
          <a:lstStyle/>
          <a:p>
            <a:pPr marL="342900" indent="-342900" algn="l">
              <a:lnSpc>
                <a:spcPts val="2300"/>
              </a:lnSpc>
              <a:buSzPct val="100000"/>
              <a:buChar char="•"/>
            </a:pPr>
            <a:r>
              <a:rPr lang="en-US" sz="1400" dirty="0">
                <a:solidFill>
                  <a:srgbClr val="E5DCE6"/>
                </a:solidFill>
                <a:latin typeface="Montserrat" pitchFamily="34" charset="0"/>
                <a:ea typeface="Montserrat" pitchFamily="34" charset="-122"/>
                <a:cs typeface="Montserrat" pitchFamily="34" charset="-120"/>
              </a:rPr>
              <a:t>Peer comparison analytics for salary negotiation</a:t>
            </a:r>
            <a:endParaRPr lang="en-US" sz="1400" dirty="0"/>
          </a:p>
        </p:txBody>
      </p:sp>
      <p:sp>
        <p:nvSpPr>
          <p:cNvPr id="29" name="Text 27"/>
          <p:cNvSpPr/>
          <p:nvPr/>
        </p:nvSpPr>
        <p:spPr>
          <a:xfrm>
            <a:off x="7545705" y="5833467"/>
            <a:ext cx="2784277" cy="285512"/>
          </a:xfrm>
          <a:prstGeom prst="rect">
            <a:avLst/>
          </a:prstGeom>
          <a:noFill/>
          <a:ln/>
        </p:spPr>
        <p:txBody>
          <a:bodyPr wrap="none" lIns="0" tIns="0" rIns="0" bIns="0" rtlCol="0" anchor="t"/>
          <a:lstStyle/>
          <a:p>
            <a:pPr marL="0" indent="0" algn="l">
              <a:lnSpc>
                <a:spcPts val="2200"/>
              </a:lnSpc>
              <a:buNone/>
            </a:pPr>
            <a:r>
              <a:rPr lang="en-US" sz="1750" b="1" dirty="0">
                <a:solidFill>
                  <a:srgbClr val="EEAEF6"/>
                </a:solidFill>
                <a:latin typeface="Bricolage Grotesque Extra Bold" pitchFamily="34" charset="0"/>
                <a:ea typeface="Bricolage Grotesque Extra Bold" pitchFamily="34" charset="-122"/>
                <a:cs typeface="Bricolage Grotesque Extra Bold" pitchFamily="34" charset="-120"/>
              </a:rPr>
              <a:t>Technical Improvements</a:t>
            </a:r>
            <a:endParaRPr lang="en-US" sz="1750" dirty="0"/>
          </a:p>
        </p:txBody>
      </p:sp>
      <p:sp>
        <p:nvSpPr>
          <p:cNvPr id="30" name="Text 28"/>
          <p:cNvSpPr/>
          <p:nvPr/>
        </p:nvSpPr>
        <p:spPr>
          <a:xfrm>
            <a:off x="7545705" y="6301621"/>
            <a:ext cx="6361390" cy="292418"/>
          </a:xfrm>
          <a:prstGeom prst="rect">
            <a:avLst/>
          </a:prstGeom>
          <a:noFill/>
          <a:ln/>
        </p:spPr>
        <p:txBody>
          <a:bodyPr wrap="none" lIns="0" tIns="0" rIns="0" bIns="0" rtlCol="0" anchor="t"/>
          <a:lstStyle/>
          <a:p>
            <a:pPr marL="342900" indent="-342900" algn="l">
              <a:lnSpc>
                <a:spcPts val="2300"/>
              </a:lnSpc>
              <a:buSzPct val="100000"/>
              <a:buChar char="•"/>
            </a:pPr>
            <a:r>
              <a:rPr lang="en-US" sz="1400" dirty="0">
                <a:solidFill>
                  <a:srgbClr val="E5DCE6"/>
                </a:solidFill>
                <a:latin typeface="Montserrat" pitchFamily="34" charset="0"/>
                <a:ea typeface="Montserrat" pitchFamily="34" charset="-122"/>
                <a:cs typeface="Montserrat" pitchFamily="34" charset="-120"/>
              </a:rPr>
              <a:t>Deep learning models for better recommendations</a:t>
            </a:r>
            <a:endParaRPr lang="en-US" sz="1400" dirty="0"/>
          </a:p>
        </p:txBody>
      </p:sp>
      <p:sp>
        <p:nvSpPr>
          <p:cNvPr id="31" name="Text 29"/>
          <p:cNvSpPr/>
          <p:nvPr/>
        </p:nvSpPr>
        <p:spPr>
          <a:xfrm>
            <a:off x="7545705" y="6657975"/>
            <a:ext cx="6361390" cy="292418"/>
          </a:xfrm>
          <a:prstGeom prst="rect">
            <a:avLst/>
          </a:prstGeom>
          <a:noFill/>
          <a:ln/>
        </p:spPr>
        <p:txBody>
          <a:bodyPr wrap="none" lIns="0" tIns="0" rIns="0" bIns="0" rtlCol="0" anchor="t"/>
          <a:lstStyle/>
          <a:p>
            <a:pPr marL="342900" indent="-342900" algn="l">
              <a:lnSpc>
                <a:spcPts val="2300"/>
              </a:lnSpc>
              <a:buSzPct val="100000"/>
              <a:buChar char="•"/>
            </a:pPr>
            <a:r>
              <a:rPr lang="en-US" sz="1400" dirty="0">
                <a:solidFill>
                  <a:srgbClr val="E5DCE6"/>
                </a:solidFill>
                <a:latin typeface="Montserrat" pitchFamily="34" charset="0"/>
                <a:ea typeface="Montserrat" pitchFamily="34" charset="-122"/>
                <a:cs typeface="Montserrat" pitchFamily="34" charset="-120"/>
              </a:rPr>
              <a:t>Natural language processing for resume parsing</a:t>
            </a:r>
            <a:endParaRPr lang="en-US" sz="1400" dirty="0"/>
          </a:p>
        </p:txBody>
      </p:sp>
      <p:sp>
        <p:nvSpPr>
          <p:cNvPr id="32" name="Text 30"/>
          <p:cNvSpPr/>
          <p:nvPr/>
        </p:nvSpPr>
        <p:spPr>
          <a:xfrm>
            <a:off x="7545705" y="7014329"/>
            <a:ext cx="6361390" cy="292418"/>
          </a:xfrm>
          <a:prstGeom prst="rect">
            <a:avLst/>
          </a:prstGeom>
          <a:noFill/>
          <a:ln/>
        </p:spPr>
        <p:txBody>
          <a:bodyPr wrap="none" lIns="0" tIns="0" rIns="0" bIns="0" rtlCol="0" anchor="t"/>
          <a:lstStyle/>
          <a:p>
            <a:pPr marL="342900" indent="-342900" algn="l">
              <a:lnSpc>
                <a:spcPts val="2300"/>
              </a:lnSpc>
              <a:buSzPct val="100000"/>
              <a:buChar char="•"/>
            </a:pPr>
            <a:r>
              <a:rPr lang="en-US" sz="1400" dirty="0">
                <a:solidFill>
                  <a:srgbClr val="E5DCE6"/>
                </a:solidFill>
                <a:latin typeface="Montserrat" pitchFamily="34" charset="0"/>
                <a:ea typeface="Montserrat" pitchFamily="34" charset="-122"/>
                <a:cs typeface="Montserrat" pitchFamily="34" charset="-120"/>
              </a:rPr>
              <a:t>Real-time data updates from job boards</a:t>
            </a:r>
            <a:endParaRPr lang="en-US" sz="1400" dirty="0"/>
          </a:p>
        </p:txBody>
      </p:sp>
      <p:sp>
        <p:nvSpPr>
          <p:cNvPr id="33" name="Text 31"/>
          <p:cNvSpPr/>
          <p:nvPr/>
        </p:nvSpPr>
        <p:spPr>
          <a:xfrm>
            <a:off x="7545705" y="7370683"/>
            <a:ext cx="6361390" cy="292418"/>
          </a:xfrm>
          <a:prstGeom prst="rect">
            <a:avLst/>
          </a:prstGeom>
          <a:noFill/>
          <a:ln/>
        </p:spPr>
        <p:txBody>
          <a:bodyPr wrap="none" lIns="0" tIns="0" rIns="0" bIns="0" rtlCol="0" anchor="t"/>
          <a:lstStyle/>
          <a:p>
            <a:pPr marL="342900" indent="-342900" algn="l">
              <a:lnSpc>
                <a:spcPts val="2300"/>
              </a:lnSpc>
              <a:buSzPct val="100000"/>
              <a:buChar char="•"/>
            </a:pPr>
            <a:r>
              <a:rPr lang="en-US" sz="1400" dirty="0">
                <a:solidFill>
                  <a:srgbClr val="E5DCE6"/>
                </a:solidFill>
                <a:latin typeface="Montserrat" pitchFamily="34" charset="0"/>
                <a:ea typeface="Montserrat" pitchFamily="34" charset="-122"/>
                <a:cs typeface="Montserrat" pitchFamily="34" charset="-120"/>
              </a:rPr>
              <a:t>Mobile app for iOS and Android platforms</a:t>
            </a:r>
            <a:endParaRPr lang="en-US" sz="1400" dirty="0"/>
          </a:p>
        </p:txBody>
      </p:sp>
      <p:sp>
        <p:nvSpPr>
          <p:cNvPr id="34" name="Rectangle: Rounded Corners 33">
            <a:extLst>
              <a:ext uri="{FF2B5EF4-FFF2-40B4-BE49-F238E27FC236}">
                <a16:creationId xmlns:a16="http://schemas.microsoft.com/office/drawing/2014/main" id="{7767A78A-5FEB-A6A9-B274-3034A9DCFE93}"/>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469344" y="322659"/>
            <a:ext cx="4448770" cy="366713"/>
          </a:xfrm>
          <a:prstGeom prst="rect">
            <a:avLst/>
          </a:prstGeom>
          <a:noFill/>
          <a:ln/>
        </p:spPr>
        <p:txBody>
          <a:bodyPr wrap="none" lIns="0" tIns="0" rIns="0" bIns="0" rtlCol="0" anchor="t"/>
          <a:lstStyle/>
          <a:p>
            <a:pPr marL="0" indent="0" algn="l">
              <a:lnSpc>
                <a:spcPts val="2850"/>
              </a:lnSpc>
              <a:buNone/>
            </a:pPr>
            <a:r>
              <a:rPr lang="en-US" sz="2300" b="1" dirty="0">
                <a:solidFill>
                  <a:srgbClr val="EEAEF6"/>
                </a:solidFill>
                <a:latin typeface="Bricolage Grotesque Extra Bold" pitchFamily="34" charset="0"/>
                <a:ea typeface="Bricolage Grotesque Extra Bold" pitchFamily="34" charset="-122"/>
                <a:cs typeface="Bricolage Grotesque Extra Bold" pitchFamily="34" charset="-120"/>
              </a:rPr>
              <a:t>Streamlit Application Features</a:t>
            </a:r>
            <a:endParaRPr lang="en-US" sz="2300" dirty="0"/>
          </a:p>
        </p:txBody>
      </p:sp>
      <p:sp>
        <p:nvSpPr>
          <p:cNvPr id="3" name="Text 1"/>
          <p:cNvSpPr/>
          <p:nvPr/>
        </p:nvSpPr>
        <p:spPr>
          <a:xfrm>
            <a:off x="469344" y="982623"/>
            <a:ext cx="2028825" cy="220028"/>
          </a:xfrm>
          <a:prstGeom prst="rect">
            <a:avLst/>
          </a:prstGeom>
          <a:noFill/>
          <a:ln/>
        </p:spPr>
        <p:txBody>
          <a:bodyPr wrap="none" lIns="0" tIns="0" rIns="0" bIns="0" rtlCol="0" anchor="t"/>
          <a:lstStyle/>
          <a:p>
            <a:pPr marL="0" indent="0" algn="l">
              <a:lnSpc>
                <a:spcPts val="1700"/>
              </a:lnSpc>
              <a:buNone/>
            </a:pPr>
            <a:r>
              <a:rPr lang="en-US" sz="1350" b="1" dirty="0">
                <a:solidFill>
                  <a:srgbClr val="EEAEF6"/>
                </a:solidFill>
                <a:latin typeface="Bricolage Grotesque Extra Bold" pitchFamily="34" charset="0"/>
                <a:ea typeface="Bricolage Grotesque Extra Bold" pitchFamily="34" charset="-122"/>
                <a:cs typeface="Bricolage Grotesque Extra Bold" pitchFamily="34" charset="-120"/>
              </a:rPr>
              <a:t>User-Friendly Interface</a:t>
            </a:r>
            <a:endParaRPr lang="en-US" sz="1350" dirty="0"/>
          </a:p>
        </p:txBody>
      </p:sp>
      <p:sp>
        <p:nvSpPr>
          <p:cNvPr id="4" name="Text 2"/>
          <p:cNvSpPr/>
          <p:nvPr/>
        </p:nvSpPr>
        <p:spPr>
          <a:xfrm>
            <a:off x="469344" y="1319927"/>
            <a:ext cx="6003846" cy="375523"/>
          </a:xfrm>
          <a:prstGeom prst="rect">
            <a:avLst/>
          </a:prstGeom>
          <a:noFill/>
          <a:ln/>
        </p:spPr>
        <p:txBody>
          <a:bodyPr wrap="square" lIns="0" tIns="0" rIns="0" bIns="0" rtlCol="0" anchor="t"/>
          <a:lstStyle/>
          <a:p>
            <a:pPr marL="0" indent="0" algn="l">
              <a:lnSpc>
                <a:spcPts val="1450"/>
              </a:lnSpc>
              <a:buNone/>
            </a:pPr>
            <a:r>
              <a:rPr lang="en-US" sz="1050" dirty="0">
                <a:solidFill>
                  <a:srgbClr val="E5DCE6"/>
                </a:solidFill>
                <a:latin typeface="Montserrat" pitchFamily="34" charset="0"/>
                <a:ea typeface="Montserrat" pitchFamily="34" charset="-122"/>
                <a:cs typeface="Montserrat" pitchFamily="34" charset="-120"/>
              </a:rPr>
              <a:t>The application delivers a modern, intuitive experience with color-coded visualizations and responsive design. Every feature is strategically placed for maximum usability.</a:t>
            </a:r>
            <a:endParaRPr lang="en-US" sz="1050" dirty="0"/>
          </a:p>
        </p:txBody>
      </p:sp>
      <p:sp>
        <p:nvSpPr>
          <p:cNvPr id="5" name="Shape 3"/>
          <p:cNvSpPr/>
          <p:nvPr/>
        </p:nvSpPr>
        <p:spPr>
          <a:xfrm>
            <a:off x="469344" y="1827371"/>
            <a:ext cx="263962" cy="263962"/>
          </a:xfrm>
          <a:prstGeom prst="roundRect">
            <a:avLst>
              <a:gd name="adj" fmla="val 18673"/>
            </a:avLst>
          </a:prstGeom>
          <a:solidFill>
            <a:srgbClr val="282D5E"/>
          </a:solidFill>
          <a:ln/>
        </p:spPr>
      </p:sp>
      <p:sp>
        <p:nvSpPr>
          <p:cNvPr id="6" name="Text 4"/>
          <p:cNvSpPr/>
          <p:nvPr/>
        </p:nvSpPr>
        <p:spPr>
          <a:xfrm>
            <a:off x="850583" y="1867614"/>
            <a:ext cx="1466850" cy="183356"/>
          </a:xfrm>
          <a:prstGeom prst="rect">
            <a:avLst/>
          </a:prstGeom>
          <a:noFill/>
          <a:ln/>
        </p:spPr>
        <p:txBody>
          <a:bodyPr wrap="none" lIns="0" tIns="0" rIns="0" bIns="0" rtlCol="0" anchor="t"/>
          <a:lstStyle/>
          <a:p>
            <a:pPr marL="0" indent="0" algn="l">
              <a:lnSpc>
                <a:spcPts val="1400"/>
              </a:lnSpc>
              <a:buNone/>
            </a:pPr>
            <a:r>
              <a:rPr lang="en-US" sz="1150" b="1" dirty="0">
                <a:solidFill>
                  <a:srgbClr val="E5DCE6"/>
                </a:solidFill>
                <a:latin typeface="Bricolage Grotesque Extra Bold" pitchFamily="34" charset="0"/>
                <a:ea typeface="Bricolage Grotesque Extra Bold" pitchFamily="34" charset="-122"/>
                <a:cs typeface="Bricolage Grotesque Extra Bold" pitchFamily="34" charset="-120"/>
              </a:rPr>
              <a:t>Smart Search</a:t>
            </a:r>
            <a:endParaRPr lang="en-US" sz="1150" dirty="0"/>
          </a:p>
        </p:txBody>
      </p:sp>
      <p:sp>
        <p:nvSpPr>
          <p:cNvPr id="7" name="Text 5"/>
          <p:cNvSpPr/>
          <p:nvPr/>
        </p:nvSpPr>
        <p:spPr>
          <a:xfrm>
            <a:off x="850583" y="2168247"/>
            <a:ext cx="5622608" cy="187762"/>
          </a:xfrm>
          <a:prstGeom prst="rect">
            <a:avLst/>
          </a:prstGeom>
          <a:noFill/>
          <a:ln/>
        </p:spPr>
        <p:txBody>
          <a:bodyPr wrap="none" lIns="0" tIns="0" rIns="0" bIns="0" rtlCol="0" anchor="t"/>
          <a:lstStyle/>
          <a:p>
            <a:pPr marL="0" indent="0" algn="l">
              <a:lnSpc>
                <a:spcPts val="1450"/>
              </a:lnSpc>
              <a:buNone/>
            </a:pPr>
            <a:r>
              <a:rPr lang="en-US" sz="900" dirty="0">
                <a:solidFill>
                  <a:srgbClr val="E5DCE6"/>
                </a:solidFill>
                <a:latin typeface="Montserrat" pitchFamily="34" charset="0"/>
                <a:ea typeface="Montserrat" pitchFamily="34" charset="-122"/>
                <a:cs typeface="Montserrat" pitchFamily="34" charset="-120"/>
              </a:rPr>
              <a:t>Search jobs by title or specific skills with real-time autocomplete suggestions</a:t>
            </a:r>
            <a:endParaRPr lang="en-US" sz="900" dirty="0"/>
          </a:p>
        </p:txBody>
      </p:sp>
      <p:sp>
        <p:nvSpPr>
          <p:cNvPr id="8" name="Shape 6"/>
          <p:cNvSpPr/>
          <p:nvPr/>
        </p:nvSpPr>
        <p:spPr>
          <a:xfrm>
            <a:off x="469344" y="2590681"/>
            <a:ext cx="263962" cy="263962"/>
          </a:xfrm>
          <a:prstGeom prst="roundRect">
            <a:avLst>
              <a:gd name="adj" fmla="val 18673"/>
            </a:avLst>
          </a:prstGeom>
          <a:solidFill>
            <a:srgbClr val="282D5E"/>
          </a:solidFill>
          <a:ln/>
        </p:spPr>
      </p:sp>
      <p:sp>
        <p:nvSpPr>
          <p:cNvPr id="9" name="Text 7"/>
          <p:cNvSpPr/>
          <p:nvPr/>
        </p:nvSpPr>
        <p:spPr>
          <a:xfrm>
            <a:off x="850583" y="2630924"/>
            <a:ext cx="1466850" cy="183356"/>
          </a:xfrm>
          <a:prstGeom prst="rect">
            <a:avLst/>
          </a:prstGeom>
          <a:noFill/>
          <a:ln/>
        </p:spPr>
        <p:txBody>
          <a:bodyPr wrap="none" lIns="0" tIns="0" rIns="0" bIns="0" rtlCol="0" anchor="t"/>
          <a:lstStyle/>
          <a:p>
            <a:pPr marL="0" indent="0" algn="l">
              <a:lnSpc>
                <a:spcPts val="1400"/>
              </a:lnSpc>
              <a:buNone/>
            </a:pPr>
            <a:r>
              <a:rPr lang="en-US" sz="1150" b="1" dirty="0">
                <a:solidFill>
                  <a:srgbClr val="E5DCE6"/>
                </a:solidFill>
                <a:latin typeface="Bricolage Grotesque Extra Bold" pitchFamily="34" charset="0"/>
                <a:ea typeface="Bricolage Grotesque Extra Bold" pitchFamily="34" charset="-122"/>
                <a:cs typeface="Bricolage Grotesque Extra Bold" pitchFamily="34" charset="-120"/>
              </a:rPr>
              <a:t>Advanced Filtering</a:t>
            </a:r>
            <a:endParaRPr lang="en-US" sz="1150" dirty="0"/>
          </a:p>
        </p:txBody>
      </p:sp>
      <p:sp>
        <p:nvSpPr>
          <p:cNvPr id="10" name="Text 8"/>
          <p:cNvSpPr/>
          <p:nvPr/>
        </p:nvSpPr>
        <p:spPr>
          <a:xfrm>
            <a:off x="850583" y="2931557"/>
            <a:ext cx="5622608" cy="187762"/>
          </a:xfrm>
          <a:prstGeom prst="rect">
            <a:avLst/>
          </a:prstGeom>
          <a:noFill/>
          <a:ln/>
        </p:spPr>
        <p:txBody>
          <a:bodyPr wrap="none" lIns="0" tIns="0" rIns="0" bIns="0" rtlCol="0" anchor="t"/>
          <a:lstStyle/>
          <a:p>
            <a:pPr marL="0" indent="0" algn="l">
              <a:lnSpc>
                <a:spcPts val="1450"/>
              </a:lnSpc>
              <a:buNone/>
            </a:pPr>
            <a:r>
              <a:rPr lang="en-US" sz="900" dirty="0">
                <a:solidFill>
                  <a:srgbClr val="E5DCE6"/>
                </a:solidFill>
                <a:latin typeface="Montserrat" pitchFamily="34" charset="0"/>
                <a:ea typeface="Montserrat" pitchFamily="34" charset="-122"/>
                <a:cs typeface="Montserrat" pitchFamily="34" charset="-120"/>
              </a:rPr>
              <a:t>Filter opportunities by country, job type, experience level, and salary range</a:t>
            </a:r>
            <a:endParaRPr lang="en-US" sz="900" dirty="0"/>
          </a:p>
        </p:txBody>
      </p:sp>
      <p:sp>
        <p:nvSpPr>
          <p:cNvPr id="11" name="Shape 9"/>
          <p:cNvSpPr/>
          <p:nvPr/>
        </p:nvSpPr>
        <p:spPr>
          <a:xfrm>
            <a:off x="469344" y="3353991"/>
            <a:ext cx="263962" cy="263962"/>
          </a:xfrm>
          <a:prstGeom prst="roundRect">
            <a:avLst>
              <a:gd name="adj" fmla="val 18673"/>
            </a:avLst>
          </a:prstGeom>
          <a:solidFill>
            <a:srgbClr val="282D5E"/>
          </a:solidFill>
          <a:ln/>
        </p:spPr>
      </p:sp>
      <p:sp>
        <p:nvSpPr>
          <p:cNvPr id="12" name="Text 10"/>
          <p:cNvSpPr/>
          <p:nvPr/>
        </p:nvSpPr>
        <p:spPr>
          <a:xfrm>
            <a:off x="850583" y="3394234"/>
            <a:ext cx="1466850" cy="183356"/>
          </a:xfrm>
          <a:prstGeom prst="rect">
            <a:avLst/>
          </a:prstGeom>
          <a:noFill/>
          <a:ln/>
        </p:spPr>
        <p:txBody>
          <a:bodyPr wrap="none" lIns="0" tIns="0" rIns="0" bIns="0" rtlCol="0" anchor="t"/>
          <a:lstStyle/>
          <a:p>
            <a:pPr marL="0" indent="0" algn="l">
              <a:lnSpc>
                <a:spcPts val="1400"/>
              </a:lnSpc>
              <a:buNone/>
            </a:pPr>
            <a:r>
              <a:rPr lang="en-US" sz="1150" b="1" dirty="0">
                <a:solidFill>
                  <a:srgbClr val="E5DCE6"/>
                </a:solidFill>
                <a:latin typeface="Bricolage Grotesque Extra Bold" pitchFamily="34" charset="0"/>
                <a:ea typeface="Bricolage Grotesque Extra Bold" pitchFamily="34" charset="-122"/>
                <a:cs typeface="Bricolage Grotesque Extra Bold" pitchFamily="34" charset="-120"/>
              </a:rPr>
              <a:t>Resume Analysis</a:t>
            </a:r>
            <a:endParaRPr lang="en-US" sz="1150" dirty="0"/>
          </a:p>
        </p:txBody>
      </p:sp>
      <p:sp>
        <p:nvSpPr>
          <p:cNvPr id="13" name="Text 11"/>
          <p:cNvSpPr/>
          <p:nvPr/>
        </p:nvSpPr>
        <p:spPr>
          <a:xfrm>
            <a:off x="850583" y="3694867"/>
            <a:ext cx="5622608" cy="187762"/>
          </a:xfrm>
          <a:prstGeom prst="rect">
            <a:avLst/>
          </a:prstGeom>
          <a:noFill/>
          <a:ln/>
        </p:spPr>
        <p:txBody>
          <a:bodyPr wrap="none" lIns="0" tIns="0" rIns="0" bIns="0" rtlCol="0" anchor="t"/>
          <a:lstStyle/>
          <a:p>
            <a:pPr marL="0" indent="0" algn="l">
              <a:lnSpc>
                <a:spcPts val="1450"/>
              </a:lnSpc>
              <a:buNone/>
            </a:pPr>
            <a:r>
              <a:rPr lang="en-US" sz="900" dirty="0">
                <a:solidFill>
                  <a:srgbClr val="E5DCE6"/>
                </a:solidFill>
                <a:latin typeface="Montserrat" pitchFamily="34" charset="0"/>
                <a:ea typeface="Montserrat" pitchFamily="34" charset="-122"/>
                <a:cs typeface="Montserrat" pitchFamily="34" charset="-120"/>
              </a:rPr>
              <a:t>Upload resume for instant feedback with salary predictions and role recommendations</a:t>
            </a:r>
            <a:endParaRPr lang="en-US" sz="900" dirty="0"/>
          </a:p>
        </p:txBody>
      </p:sp>
      <p:sp>
        <p:nvSpPr>
          <p:cNvPr id="14" name="Shape 12"/>
          <p:cNvSpPr/>
          <p:nvPr/>
        </p:nvSpPr>
        <p:spPr>
          <a:xfrm>
            <a:off x="469344" y="4117300"/>
            <a:ext cx="263962" cy="263962"/>
          </a:xfrm>
          <a:prstGeom prst="roundRect">
            <a:avLst>
              <a:gd name="adj" fmla="val 18673"/>
            </a:avLst>
          </a:prstGeom>
          <a:solidFill>
            <a:srgbClr val="282D5E"/>
          </a:solidFill>
          <a:ln/>
        </p:spPr>
      </p:sp>
      <p:sp>
        <p:nvSpPr>
          <p:cNvPr id="15" name="Text 13"/>
          <p:cNvSpPr/>
          <p:nvPr/>
        </p:nvSpPr>
        <p:spPr>
          <a:xfrm>
            <a:off x="850583" y="4157543"/>
            <a:ext cx="1466850" cy="183356"/>
          </a:xfrm>
          <a:prstGeom prst="rect">
            <a:avLst/>
          </a:prstGeom>
          <a:noFill/>
          <a:ln/>
        </p:spPr>
        <p:txBody>
          <a:bodyPr wrap="none" lIns="0" tIns="0" rIns="0" bIns="0" rtlCol="0" anchor="t"/>
          <a:lstStyle/>
          <a:p>
            <a:pPr marL="0" indent="0" algn="l">
              <a:lnSpc>
                <a:spcPts val="1400"/>
              </a:lnSpc>
              <a:buNone/>
            </a:pPr>
            <a:r>
              <a:rPr lang="en-US" sz="1150" b="1" dirty="0">
                <a:solidFill>
                  <a:srgbClr val="E5DCE6"/>
                </a:solidFill>
                <a:latin typeface="Bricolage Grotesque Extra Bold" pitchFamily="34" charset="0"/>
                <a:ea typeface="Bricolage Grotesque Extra Bold" pitchFamily="34" charset="-122"/>
                <a:cs typeface="Bricolage Grotesque Extra Bold" pitchFamily="34" charset="-120"/>
              </a:rPr>
              <a:t>Skill </a:t>
            </a:r>
            <a:r>
              <a:rPr lang="en-US" b="1" dirty="0">
                <a:solidFill>
                  <a:srgbClr val="E5DCE6"/>
                </a:solidFill>
                <a:latin typeface="Bricolage Grotesque Extra Bold" pitchFamily="34" charset="0"/>
                <a:ea typeface="Bricolage Grotesque Extra Bold" pitchFamily="34" charset="-122"/>
                <a:cs typeface="Bricolage Grotesque Extra Bold" pitchFamily="34" charset="-120"/>
              </a:rPr>
              <a:t>Gap</a:t>
            </a:r>
            <a:r>
              <a:rPr lang="en-US" sz="1150" b="1" dirty="0">
                <a:solidFill>
                  <a:srgbClr val="E5DCE6"/>
                </a:solidFill>
                <a:latin typeface="Bricolage Grotesque Extra Bold" pitchFamily="34" charset="0"/>
                <a:ea typeface="Bricolage Grotesque Extra Bold" pitchFamily="34" charset="-122"/>
                <a:cs typeface="Bricolage Grotesque Extra Bold" pitchFamily="34" charset="-120"/>
              </a:rPr>
              <a:t> Insights</a:t>
            </a:r>
            <a:endParaRPr lang="en-US" sz="1150" dirty="0"/>
          </a:p>
        </p:txBody>
      </p:sp>
      <p:sp>
        <p:nvSpPr>
          <p:cNvPr id="16" name="Text 14"/>
          <p:cNvSpPr/>
          <p:nvPr/>
        </p:nvSpPr>
        <p:spPr>
          <a:xfrm>
            <a:off x="850583" y="4458176"/>
            <a:ext cx="5622608" cy="187762"/>
          </a:xfrm>
          <a:prstGeom prst="rect">
            <a:avLst/>
          </a:prstGeom>
          <a:noFill/>
          <a:ln/>
        </p:spPr>
        <p:txBody>
          <a:bodyPr wrap="none" lIns="0" tIns="0" rIns="0" bIns="0" rtlCol="0" anchor="t"/>
          <a:lstStyle/>
          <a:p>
            <a:pPr marL="0" indent="0" algn="l">
              <a:lnSpc>
                <a:spcPts val="1450"/>
              </a:lnSpc>
              <a:buNone/>
            </a:pPr>
            <a:r>
              <a:rPr lang="en-US" sz="900" dirty="0">
                <a:solidFill>
                  <a:srgbClr val="E5DCE6"/>
                </a:solidFill>
                <a:latin typeface="Montserrat" pitchFamily="34" charset="0"/>
                <a:ea typeface="Montserrat" pitchFamily="34" charset="-122"/>
                <a:cs typeface="Montserrat" pitchFamily="34" charset="-120"/>
              </a:rPr>
              <a:t>Visual dashboard showing skills to develop for target positions</a:t>
            </a:r>
            <a:endParaRPr lang="en-US" sz="900" dirty="0"/>
          </a:p>
        </p:txBody>
      </p:sp>
      <p:pic>
        <p:nvPicPr>
          <p:cNvPr id="17" name="Image 0" descr="preencoded.png"/>
          <p:cNvPicPr>
            <a:picLocks noChangeAspect="1"/>
          </p:cNvPicPr>
          <p:nvPr/>
        </p:nvPicPr>
        <p:blipFill>
          <a:blip r:embed="rId3"/>
          <a:stretch>
            <a:fillRect/>
          </a:stretch>
        </p:blipFill>
        <p:spPr>
          <a:xfrm>
            <a:off x="6936369" y="181809"/>
            <a:ext cx="7401639" cy="7401639"/>
          </a:xfrm>
          <a:prstGeom prst="rect">
            <a:avLst/>
          </a:prstGeom>
        </p:spPr>
      </p:pic>
      <p:sp>
        <p:nvSpPr>
          <p:cNvPr id="18" name="Text 15"/>
          <p:cNvSpPr/>
          <p:nvPr/>
        </p:nvSpPr>
        <p:spPr>
          <a:xfrm>
            <a:off x="6767036" y="8530828"/>
            <a:ext cx="1466850" cy="183356"/>
          </a:xfrm>
          <a:prstGeom prst="rect">
            <a:avLst/>
          </a:prstGeom>
          <a:noFill/>
          <a:ln/>
        </p:spPr>
        <p:txBody>
          <a:bodyPr wrap="none" lIns="0" tIns="0" rIns="0" bIns="0" rtlCol="0" anchor="t"/>
          <a:lstStyle/>
          <a:p>
            <a:pPr marL="0" indent="0" algn="l">
              <a:lnSpc>
                <a:spcPts val="1400"/>
              </a:lnSpc>
              <a:buNone/>
            </a:pPr>
            <a:r>
              <a:rPr lang="en-US" sz="1150" b="1" dirty="0">
                <a:solidFill>
                  <a:srgbClr val="EEAEF6"/>
                </a:solidFill>
                <a:latin typeface="Bricolage Grotesque Extra Bold" pitchFamily="34" charset="0"/>
                <a:ea typeface="Bricolage Grotesque Extra Bold" pitchFamily="34" charset="-122"/>
                <a:cs typeface="Bricolage Grotesque Extra Bold" pitchFamily="34" charset="-120"/>
              </a:rPr>
              <a:t>Key Benefits</a:t>
            </a:r>
            <a:endParaRPr lang="en-US" sz="1150" dirty="0"/>
          </a:p>
        </p:txBody>
      </p:sp>
      <p:sp>
        <p:nvSpPr>
          <p:cNvPr id="19" name="Text 16"/>
          <p:cNvSpPr/>
          <p:nvPr/>
        </p:nvSpPr>
        <p:spPr>
          <a:xfrm>
            <a:off x="6767036" y="8831461"/>
            <a:ext cx="7401639" cy="187762"/>
          </a:xfrm>
          <a:prstGeom prst="rect">
            <a:avLst/>
          </a:prstGeom>
          <a:noFill/>
          <a:ln/>
        </p:spPr>
        <p:txBody>
          <a:bodyPr wrap="none" lIns="0" tIns="0" rIns="0" bIns="0" rtlCol="0" anchor="t"/>
          <a:lstStyle/>
          <a:p>
            <a:pPr marL="342900" indent="-342900" algn="l">
              <a:lnSpc>
                <a:spcPts val="1450"/>
              </a:lnSpc>
              <a:buSzPct val="100000"/>
              <a:buChar char="•"/>
            </a:pPr>
            <a:r>
              <a:rPr lang="en-US" sz="900" dirty="0">
                <a:solidFill>
                  <a:srgbClr val="E5DCE6"/>
                </a:solidFill>
                <a:latin typeface="Montserrat" pitchFamily="34" charset="0"/>
                <a:ea typeface="Montserrat" pitchFamily="34" charset="-122"/>
                <a:cs typeface="Montserrat" pitchFamily="34" charset="-120"/>
              </a:rPr>
              <a:t>Instant job matching with relevance scoring</a:t>
            </a:r>
            <a:endParaRPr lang="en-US" sz="900" dirty="0"/>
          </a:p>
        </p:txBody>
      </p:sp>
      <p:sp>
        <p:nvSpPr>
          <p:cNvPr id="20" name="Text 17"/>
          <p:cNvSpPr/>
          <p:nvPr/>
        </p:nvSpPr>
        <p:spPr>
          <a:xfrm>
            <a:off x="6767036" y="9060180"/>
            <a:ext cx="7401639" cy="187762"/>
          </a:xfrm>
          <a:prstGeom prst="rect">
            <a:avLst/>
          </a:prstGeom>
          <a:noFill/>
          <a:ln/>
        </p:spPr>
        <p:txBody>
          <a:bodyPr wrap="none" lIns="0" tIns="0" rIns="0" bIns="0" rtlCol="0" anchor="t"/>
          <a:lstStyle/>
          <a:p>
            <a:pPr marL="342900" indent="-342900" algn="l">
              <a:lnSpc>
                <a:spcPts val="1450"/>
              </a:lnSpc>
              <a:buSzPct val="100000"/>
              <a:buChar char="•"/>
            </a:pPr>
            <a:r>
              <a:rPr lang="en-US" sz="900" dirty="0">
                <a:solidFill>
                  <a:srgbClr val="E5DCE6"/>
                </a:solidFill>
                <a:latin typeface="Montserrat" pitchFamily="34" charset="0"/>
                <a:ea typeface="Montserrat" pitchFamily="34" charset="-122"/>
                <a:cs typeface="Montserrat" pitchFamily="34" charset="-120"/>
              </a:rPr>
              <a:t>Interactive visualizations for salary trends</a:t>
            </a:r>
            <a:endParaRPr lang="en-US" sz="900" dirty="0"/>
          </a:p>
        </p:txBody>
      </p:sp>
      <p:sp>
        <p:nvSpPr>
          <p:cNvPr id="21" name="Text 18"/>
          <p:cNvSpPr/>
          <p:nvPr/>
        </p:nvSpPr>
        <p:spPr>
          <a:xfrm>
            <a:off x="6767036" y="9288899"/>
            <a:ext cx="7401639" cy="187762"/>
          </a:xfrm>
          <a:prstGeom prst="rect">
            <a:avLst/>
          </a:prstGeom>
          <a:noFill/>
          <a:ln/>
        </p:spPr>
        <p:txBody>
          <a:bodyPr wrap="none" lIns="0" tIns="0" rIns="0" bIns="0" rtlCol="0" anchor="t"/>
          <a:lstStyle/>
          <a:p>
            <a:pPr marL="342900" indent="-342900" algn="l">
              <a:lnSpc>
                <a:spcPts val="1450"/>
              </a:lnSpc>
              <a:buSzPct val="100000"/>
              <a:buChar char="•"/>
            </a:pPr>
            <a:r>
              <a:rPr lang="en-US" sz="900" dirty="0">
                <a:solidFill>
                  <a:srgbClr val="E5DCE6"/>
                </a:solidFill>
                <a:latin typeface="Montserrat" pitchFamily="34" charset="0"/>
                <a:ea typeface="Montserrat" pitchFamily="34" charset="-122"/>
                <a:cs typeface="Montserrat" pitchFamily="34" charset="-120"/>
              </a:rPr>
              <a:t>Mobile-responsive design for on-the-go access</a:t>
            </a:r>
            <a:endParaRPr lang="en-US" sz="900" dirty="0"/>
          </a:p>
        </p:txBody>
      </p:sp>
      <p:sp>
        <p:nvSpPr>
          <p:cNvPr id="22" name="Text 19"/>
          <p:cNvSpPr/>
          <p:nvPr/>
        </p:nvSpPr>
        <p:spPr>
          <a:xfrm>
            <a:off x="6767036" y="9517618"/>
            <a:ext cx="7401639" cy="187762"/>
          </a:xfrm>
          <a:prstGeom prst="rect">
            <a:avLst/>
          </a:prstGeom>
          <a:noFill/>
          <a:ln/>
        </p:spPr>
        <p:txBody>
          <a:bodyPr wrap="none" lIns="0" tIns="0" rIns="0" bIns="0" rtlCol="0" anchor="t"/>
          <a:lstStyle/>
          <a:p>
            <a:pPr marL="342900" indent="-342900" algn="l">
              <a:lnSpc>
                <a:spcPts val="1450"/>
              </a:lnSpc>
              <a:buSzPct val="100000"/>
              <a:buChar char="•"/>
            </a:pPr>
            <a:r>
              <a:rPr lang="en-US" sz="900" dirty="0">
                <a:solidFill>
                  <a:srgbClr val="E5DCE6"/>
                </a:solidFill>
                <a:latin typeface="Montserrat" pitchFamily="34" charset="0"/>
                <a:ea typeface="Montserrat" pitchFamily="34" charset="-122"/>
                <a:cs typeface="Montserrat" pitchFamily="34" charset="-120"/>
              </a:rPr>
              <a:t>Personalized dashboard with saved searches</a:t>
            </a:r>
            <a:endParaRPr lang="en-US" sz="900" dirty="0"/>
          </a:p>
        </p:txBody>
      </p:sp>
      <p:sp>
        <p:nvSpPr>
          <p:cNvPr id="23" name="Text 20"/>
          <p:cNvSpPr/>
          <p:nvPr/>
        </p:nvSpPr>
        <p:spPr>
          <a:xfrm>
            <a:off x="6767036" y="9746337"/>
            <a:ext cx="7401639" cy="187762"/>
          </a:xfrm>
          <a:prstGeom prst="rect">
            <a:avLst/>
          </a:prstGeom>
          <a:noFill/>
          <a:ln/>
        </p:spPr>
        <p:txBody>
          <a:bodyPr wrap="none" lIns="0" tIns="0" rIns="0" bIns="0" rtlCol="0" anchor="t"/>
          <a:lstStyle/>
          <a:p>
            <a:pPr marL="342900" indent="-342900" algn="l">
              <a:lnSpc>
                <a:spcPts val="1450"/>
              </a:lnSpc>
              <a:buSzPct val="100000"/>
              <a:buChar char="•"/>
            </a:pPr>
            <a:r>
              <a:rPr lang="en-US" sz="900" dirty="0">
                <a:solidFill>
                  <a:srgbClr val="E5DCE6"/>
                </a:solidFill>
                <a:latin typeface="Montserrat" pitchFamily="34" charset="0"/>
                <a:ea typeface="Montserrat" pitchFamily="34" charset="-122"/>
                <a:cs typeface="Montserrat" pitchFamily="34" charset="-120"/>
              </a:rPr>
              <a:t>Export functionality for detailed reports</a:t>
            </a:r>
            <a:endParaRPr lang="en-US" sz="900" dirty="0"/>
          </a:p>
        </p:txBody>
      </p:sp>
      <p:sp>
        <p:nvSpPr>
          <p:cNvPr id="24" name="Rectangle: Rounded Corners 23">
            <a:extLst>
              <a:ext uri="{FF2B5EF4-FFF2-40B4-BE49-F238E27FC236}">
                <a16:creationId xmlns:a16="http://schemas.microsoft.com/office/drawing/2014/main" id="{02858540-69BB-F0B4-7FA0-FF92FADCCB8A}"/>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596979" y="411242"/>
            <a:ext cx="5186958" cy="466368"/>
          </a:xfrm>
          <a:prstGeom prst="rect">
            <a:avLst/>
          </a:prstGeom>
          <a:noFill/>
          <a:ln/>
        </p:spPr>
        <p:txBody>
          <a:bodyPr wrap="none" lIns="0" tIns="0" rIns="0" bIns="0" rtlCol="0" anchor="t"/>
          <a:lstStyle/>
          <a:p>
            <a:pPr marL="0" indent="0" algn="l">
              <a:lnSpc>
                <a:spcPts val="3650"/>
              </a:lnSpc>
              <a:buNone/>
            </a:pPr>
            <a:r>
              <a:rPr lang="en-US" sz="2900" b="1" dirty="0">
                <a:solidFill>
                  <a:srgbClr val="EEAEF6"/>
                </a:solidFill>
                <a:latin typeface="Bricolage Grotesque Extra Bold" pitchFamily="34" charset="0"/>
                <a:ea typeface="Bricolage Grotesque Extra Bold" pitchFamily="34" charset="-122"/>
                <a:cs typeface="Bricolage Grotesque Extra Bold" pitchFamily="34" charset="-120"/>
              </a:rPr>
              <a:t>Model Saving &amp; Deployment</a:t>
            </a:r>
            <a:endParaRPr lang="en-US" sz="2900" dirty="0"/>
          </a:p>
        </p:txBody>
      </p:sp>
      <p:sp>
        <p:nvSpPr>
          <p:cNvPr id="4" name="Text 1"/>
          <p:cNvSpPr/>
          <p:nvPr/>
        </p:nvSpPr>
        <p:spPr>
          <a:xfrm>
            <a:off x="596979" y="1250633"/>
            <a:ext cx="3472934" cy="279797"/>
          </a:xfrm>
          <a:prstGeom prst="rect">
            <a:avLst/>
          </a:prstGeom>
          <a:noFill/>
          <a:ln/>
        </p:spPr>
        <p:txBody>
          <a:bodyPr wrap="none" lIns="0" tIns="0" rIns="0" bIns="0" rtlCol="0" anchor="t"/>
          <a:lstStyle/>
          <a:p>
            <a:pPr marL="0" indent="0" algn="l">
              <a:lnSpc>
                <a:spcPts val="2200"/>
              </a:lnSpc>
              <a:buNone/>
            </a:pPr>
            <a:r>
              <a:rPr lang="en-US" sz="1750" b="1" dirty="0">
                <a:solidFill>
                  <a:srgbClr val="EEAEF6"/>
                </a:solidFill>
                <a:latin typeface="Bricolage Grotesque Extra Bold" pitchFamily="34" charset="0"/>
                <a:ea typeface="Bricolage Grotesque Extra Bold" pitchFamily="34" charset="-122"/>
                <a:cs typeface="Bricolage Grotesque Extra Bold" pitchFamily="34" charset="-120"/>
              </a:rPr>
              <a:t>Production-Ready Architecture</a:t>
            </a:r>
            <a:endParaRPr lang="en-US" sz="1750" dirty="0"/>
          </a:p>
        </p:txBody>
      </p:sp>
      <p:sp>
        <p:nvSpPr>
          <p:cNvPr id="5" name="Text 2"/>
          <p:cNvSpPr/>
          <p:nvPr/>
        </p:nvSpPr>
        <p:spPr>
          <a:xfrm>
            <a:off x="596979" y="1679615"/>
            <a:ext cx="3792974" cy="955358"/>
          </a:xfrm>
          <a:prstGeom prst="rect">
            <a:avLst/>
          </a:prstGeom>
          <a:noFill/>
          <a:ln/>
        </p:spPr>
        <p:txBody>
          <a:bodyPr wrap="square" lIns="0" tIns="0" rIns="0" bIns="0" rtlCol="0" anchor="t"/>
          <a:lstStyle/>
          <a:p>
            <a:pPr marL="0" indent="0" algn="l">
              <a:lnSpc>
                <a:spcPts val="1850"/>
              </a:lnSpc>
              <a:buNone/>
            </a:pPr>
            <a:r>
              <a:rPr lang="en-US" sz="1150" dirty="0">
                <a:solidFill>
                  <a:srgbClr val="E5DCE6"/>
                </a:solidFill>
                <a:latin typeface="Montserrat" pitchFamily="34" charset="0"/>
                <a:ea typeface="Montserrat" pitchFamily="34" charset="-122"/>
                <a:cs typeface="Montserrat" pitchFamily="34" charset="-120"/>
              </a:rPr>
              <a:t>Our deployment strategy ensures scalability, reliability, and seamless user access. The system leverages modern cloud infrastructure for optimal performance.</a:t>
            </a:r>
            <a:endParaRPr lang="en-US" sz="1150" dirty="0"/>
          </a:p>
        </p:txBody>
      </p:sp>
      <p:sp>
        <p:nvSpPr>
          <p:cNvPr id="6" name="Shape 3"/>
          <p:cNvSpPr/>
          <p:nvPr/>
        </p:nvSpPr>
        <p:spPr>
          <a:xfrm>
            <a:off x="596979" y="2802850"/>
            <a:ext cx="3792974" cy="1516380"/>
          </a:xfrm>
          <a:prstGeom prst="roundRect">
            <a:avLst>
              <a:gd name="adj" fmla="val 4134"/>
            </a:avLst>
          </a:prstGeom>
          <a:solidFill>
            <a:srgbClr val="282D5E"/>
          </a:solidFill>
          <a:ln/>
        </p:spPr>
      </p:sp>
      <p:sp>
        <p:nvSpPr>
          <p:cNvPr id="7" name="Shape 4"/>
          <p:cNvSpPr/>
          <p:nvPr/>
        </p:nvSpPr>
        <p:spPr>
          <a:xfrm>
            <a:off x="746165" y="2952036"/>
            <a:ext cx="447675" cy="447675"/>
          </a:xfrm>
          <a:prstGeom prst="roundRect">
            <a:avLst>
              <a:gd name="adj" fmla="val 20423489"/>
            </a:avLst>
          </a:prstGeom>
          <a:solidFill>
            <a:srgbClr val="EEAEF6"/>
          </a:solidFill>
          <a:ln/>
        </p:spPr>
      </p:sp>
      <p:pic>
        <p:nvPicPr>
          <p:cNvPr id="8"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9275" y="3075027"/>
            <a:ext cx="201454" cy="201454"/>
          </a:xfrm>
          <a:prstGeom prst="rect">
            <a:avLst/>
          </a:prstGeom>
        </p:spPr>
      </p:pic>
      <p:sp>
        <p:nvSpPr>
          <p:cNvPr id="9" name="Text 5"/>
          <p:cNvSpPr/>
          <p:nvPr/>
        </p:nvSpPr>
        <p:spPr>
          <a:xfrm>
            <a:off x="746165" y="3548896"/>
            <a:ext cx="1865709" cy="233124"/>
          </a:xfrm>
          <a:prstGeom prst="rect">
            <a:avLst/>
          </a:prstGeom>
          <a:noFill/>
          <a:ln/>
        </p:spPr>
        <p:txBody>
          <a:bodyPr wrap="none" lIns="0" tIns="0" rIns="0" bIns="0" rtlCol="0" anchor="t"/>
          <a:lstStyle/>
          <a:p>
            <a:pPr marL="0" indent="0" algn="l">
              <a:lnSpc>
                <a:spcPts val="1800"/>
              </a:lnSpc>
              <a:buNone/>
            </a:pPr>
            <a:r>
              <a:rPr lang="en-US" sz="1450" b="1" dirty="0">
                <a:solidFill>
                  <a:srgbClr val="E5DCE6"/>
                </a:solidFill>
                <a:latin typeface="Bricolage Grotesque Extra Bold" pitchFamily="34" charset="0"/>
                <a:ea typeface="Bricolage Grotesque Extra Bold" pitchFamily="34" charset="-122"/>
                <a:cs typeface="Bricolage Grotesque Extra Bold" pitchFamily="34" charset="-120"/>
              </a:rPr>
              <a:t>tfidf_vectorizer.pkl</a:t>
            </a:r>
            <a:endParaRPr lang="en-US" sz="1450" dirty="0"/>
          </a:p>
        </p:txBody>
      </p:sp>
      <p:sp>
        <p:nvSpPr>
          <p:cNvPr id="10" name="Text 6"/>
          <p:cNvSpPr/>
          <p:nvPr/>
        </p:nvSpPr>
        <p:spPr>
          <a:xfrm>
            <a:off x="746165" y="3931206"/>
            <a:ext cx="3494603" cy="238839"/>
          </a:xfrm>
          <a:prstGeom prst="rect">
            <a:avLst/>
          </a:prstGeom>
          <a:noFill/>
          <a:ln/>
        </p:spPr>
        <p:txBody>
          <a:bodyPr wrap="none" lIns="0" tIns="0" rIns="0" bIns="0" rtlCol="0" anchor="t"/>
          <a:lstStyle/>
          <a:p>
            <a:pPr marL="0" indent="0" algn="l">
              <a:lnSpc>
                <a:spcPts val="1850"/>
              </a:lnSpc>
              <a:buNone/>
            </a:pPr>
            <a:r>
              <a:rPr lang="en-US" sz="1150" dirty="0">
                <a:solidFill>
                  <a:srgbClr val="E5DCE6"/>
                </a:solidFill>
                <a:latin typeface="Montserrat" pitchFamily="34" charset="0"/>
                <a:ea typeface="Montserrat" pitchFamily="34" charset="-122"/>
                <a:cs typeface="Montserrat" pitchFamily="34" charset="-120"/>
              </a:rPr>
              <a:t>Trained TF-IDF model for text analysis</a:t>
            </a:r>
            <a:endParaRPr lang="en-US" sz="1150" dirty="0"/>
          </a:p>
        </p:txBody>
      </p:sp>
      <p:sp>
        <p:nvSpPr>
          <p:cNvPr id="11" name="Shape 7"/>
          <p:cNvSpPr/>
          <p:nvPr/>
        </p:nvSpPr>
        <p:spPr>
          <a:xfrm>
            <a:off x="596979" y="4468416"/>
            <a:ext cx="3792974" cy="1516380"/>
          </a:xfrm>
          <a:prstGeom prst="roundRect">
            <a:avLst>
              <a:gd name="adj" fmla="val 4134"/>
            </a:avLst>
          </a:prstGeom>
          <a:solidFill>
            <a:srgbClr val="282D5E"/>
          </a:solidFill>
          <a:ln/>
        </p:spPr>
      </p:sp>
      <p:sp>
        <p:nvSpPr>
          <p:cNvPr id="12" name="Shape 8"/>
          <p:cNvSpPr/>
          <p:nvPr/>
        </p:nvSpPr>
        <p:spPr>
          <a:xfrm>
            <a:off x="746165" y="4617601"/>
            <a:ext cx="447675" cy="447675"/>
          </a:xfrm>
          <a:prstGeom prst="roundRect">
            <a:avLst>
              <a:gd name="adj" fmla="val 20423489"/>
            </a:avLst>
          </a:prstGeom>
          <a:solidFill>
            <a:srgbClr val="EEAEF6"/>
          </a:solidFill>
          <a:ln/>
        </p:spPr>
      </p:sp>
      <p:pic>
        <p:nvPicPr>
          <p:cNvPr id="13"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69275" y="4740593"/>
            <a:ext cx="201454" cy="201454"/>
          </a:xfrm>
          <a:prstGeom prst="rect">
            <a:avLst/>
          </a:prstGeom>
        </p:spPr>
      </p:pic>
      <p:sp>
        <p:nvSpPr>
          <p:cNvPr id="14" name="Text 9"/>
          <p:cNvSpPr/>
          <p:nvPr/>
        </p:nvSpPr>
        <p:spPr>
          <a:xfrm>
            <a:off x="746165" y="5214461"/>
            <a:ext cx="1865709" cy="233124"/>
          </a:xfrm>
          <a:prstGeom prst="rect">
            <a:avLst/>
          </a:prstGeom>
          <a:noFill/>
          <a:ln/>
        </p:spPr>
        <p:txBody>
          <a:bodyPr wrap="none" lIns="0" tIns="0" rIns="0" bIns="0" rtlCol="0" anchor="t"/>
          <a:lstStyle/>
          <a:p>
            <a:pPr marL="0" indent="0" algn="l">
              <a:lnSpc>
                <a:spcPts val="1800"/>
              </a:lnSpc>
              <a:buNone/>
            </a:pPr>
            <a:r>
              <a:rPr lang="en-US" sz="1450" b="1" dirty="0">
                <a:solidFill>
                  <a:srgbClr val="E5DCE6"/>
                </a:solidFill>
                <a:latin typeface="Bricolage Grotesque Extra Bold" pitchFamily="34" charset="0"/>
                <a:ea typeface="Bricolage Grotesque Extra Bold" pitchFamily="34" charset="-122"/>
                <a:cs typeface="Bricolage Grotesque Extra Bold" pitchFamily="34" charset="-120"/>
              </a:rPr>
              <a:t>job_data.pkl</a:t>
            </a:r>
            <a:endParaRPr lang="en-US" sz="1450" dirty="0"/>
          </a:p>
        </p:txBody>
      </p:sp>
      <p:sp>
        <p:nvSpPr>
          <p:cNvPr id="15" name="Text 10"/>
          <p:cNvSpPr/>
          <p:nvPr/>
        </p:nvSpPr>
        <p:spPr>
          <a:xfrm>
            <a:off x="746165" y="5596771"/>
            <a:ext cx="3494603" cy="238839"/>
          </a:xfrm>
          <a:prstGeom prst="rect">
            <a:avLst/>
          </a:prstGeom>
          <a:noFill/>
          <a:ln/>
        </p:spPr>
        <p:txBody>
          <a:bodyPr wrap="none" lIns="0" tIns="0" rIns="0" bIns="0" rtlCol="0" anchor="t"/>
          <a:lstStyle/>
          <a:p>
            <a:pPr marL="0" indent="0" algn="l">
              <a:lnSpc>
                <a:spcPts val="1850"/>
              </a:lnSpc>
              <a:buNone/>
            </a:pPr>
            <a:r>
              <a:rPr lang="en-US" sz="1150" dirty="0">
                <a:solidFill>
                  <a:srgbClr val="E5DCE6"/>
                </a:solidFill>
                <a:latin typeface="Montserrat" pitchFamily="34" charset="0"/>
                <a:ea typeface="Montserrat" pitchFamily="34" charset="-122"/>
                <a:cs typeface="Montserrat" pitchFamily="34" charset="-120"/>
              </a:rPr>
              <a:t>Preprocessed and cleaned dataset</a:t>
            </a:r>
            <a:endParaRPr lang="en-US" sz="1150" dirty="0"/>
          </a:p>
        </p:txBody>
      </p:sp>
      <p:sp>
        <p:nvSpPr>
          <p:cNvPr id="16" name="Shape 11"/>
          <p:cNvSpPr/>
          <p:nvPr/>
        </p:nvSpPr>
        <p:spPr>
          <a:xfrm>
            <a:off x="596979" y="6133981"/>
            <a:ext cx="3792974" cy="1516380"/>
          </a:xfrm>
          <a:prstGeom prst="roundRect">
            <a:avLst>
              <a:gd name="adj" fmla="val 4134"/>
            </a:avLst>
          </a:prstGeom>
          <a:solidFill>
            <a:srgbClr val="282D5E"/>
          </a:solidFill>
          <a:ln/>
        </p:spPr>
      </p:sp>
      <p:sp>
        <p:nvSpPr>
          <p:cNvPr id="17" name="Shape 12"/>
          <p:cNvSpPr/>
          <p:nvPr/>
        </p:nvSpPr>
        <p:spPr>
          <a:xfrm>
            <a:off x="746165" y="6283166"/>
            <a:ext cx="447675" cy="447675"/>
          </a:xfrm>
          <a:prstGeom prst="roundRect">
            <a:avLst>
              <a:gd name="adj" fmla="val 20423489"/>
            </a:avLst>
          </a:prstGeom>
          <a:solidFill>
            <a:srgbClr val="EEAEF6"/>
          </a:solidFill>
          <a:ln/>
        </p:spPr>
      </p:sp>
      <p:pic>
        <p:nvPicPr>
          <p:cNvPr id="18"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69275" y="6406158"/>
            <a:ext cx="201454" cy="201454"/>
          </a:xfrm>
          <a:prstGeom prst="rect">
            <a:avLst/>
          </a:prstGeom>
        </p:spPr>
      </p:pic>
      <p:sp>
        <p:nvSpPr>
          <p:cNvPr id="19" name="Text 13"/>
          <p:cNvSpPr/>
          <p:nvPr/>
        </p:nvSpPr>
        <p:spPr>
          <a:xfrm>
            <a:off x="746165" y="6880027"/>
            <a:ext cx="1865709" cy="233124"/>
          </a:xfrm>
          <a:prstGeom prst="rect">
            <a:avLst/>
          </a:prstGeom>
          <a:noFill/>
          <a:ln/>
        </p:spPr>
        <p:txBody>
          <a:bodyPr wrap="none" lIns="0" tIns="0" rIns="0" bIns="0" rtlCol="0" anchor="t"/>
          <a:lstStyle/>
          <a:p>
            <a:pPr marL="0" indent="0" algn="l">
              <a:lnSpc>
                <a:spcPts val="1800"/>
              </a:lnSpc>
              <a:buNone/>
            </a:pPr>
            <a:r>
              <a:rPr lang="en-US" sz="1450" b="1" dirty="0">
                <a:solidFill>
                  <a:srgbClr val="E5DCE6"/>
                </a:solidFill>
                <a:latin typeface="Bricolage Grotesque Extra Bold" pitchFamily="34" charset="0"/>
                <a:ea typeface="Bricolage Grotesque Extra Bold" pitchFamily="34" charset="-122"/>
                <a:cs typeface="Bricolage Grotesque Extra Bold" pitchFamily="34" charset="-120"/>
              </a:rPr>
              <a:t>Streamlit Cloud</a:t>
            </a:r>
            <a:endParaRPr lang="en-US" sz="1450" dirty="0"/>
          </a:p>
        </p:txBody>
      </p:sp>
      <p:sp>
        <p:nvSpPr>
          <p:cNvPr id="20" name="Text 14"/>
          <p:cNvSpPr/>
          <p:nvPr/>
        </p:nvSpPr>
        <p:spPr>
          <a:xfrm>
            <a:off x="746165" y="7262336"/>
            <a:ext cx="3494603" cy="238839"/>
          </a:xfrm>
          <a:prstGeom prst="rect">
            <a:avLst/>
          </a:prstGeom>
          <a:noFill/>
          <a:ln/>
        </p:spPr>
        <p:txBody>
          <a:bodyPr wrap="none" lIns="0" tIns="0" rIns="0" bIns="0" rtlCol="0" anchor="t"/>
          <a:lstStyle/>
          <a:p>
            <a:pPr marL="0" indent="0" algn="l">
              <a:lnSpc>
                <a:spcPts val="1850"/>
              </a:lnSpc>
              <a:buNone/>
            </a:pPr>
            <a:r>
              <a:rPr lang="en-US" sz="1150" dirty="0">
                <a:solidFill>
                  <a:srgbClr val="E5DCE6"/>
                </a:solidFill>
                <a:latin typeface="Montserrat" pitchFamily="34" charset="0"/>
                <a:ea typeface="Montserrat" pitchFamily="34" charset="-122"/>
                <a:cs typeface="Montserrat" pitchFamily="34" charset="-120"/>
              </a:rPr>
              <a:t>Hosted on reliable cloud platform</a:t>
            </a:r>
            <a:endParaRPr lang="en-US" sz="1150" dirty="0"/>
          </a:p>
        </p:txBody>
      </p:sp>
      <p:sp>
        <p:nvSpPr>
          <p:cNvPr id="21" name="Text 15"/>
          <p:cNvSpPr/>
          <p:nvPr/>
        </p:nvSpPr>
        <p:spPr>
          <a:xfrm>
            <a:off x="4761667" y="1250633"/>
            <a:ext cx="1942743" cy="233124"/>
          </a:xfrm>
          <a:prstGeom prst="rect">
            <a:avLst/>
          </a:prstGeom>
          <a:noFill/>
          <a:ln/>
        </p:spPr>
        <p:txBody>
          <a:bodyPr wrap="none" lIns="0" tIns="0" rIns="0" bIns="0" rtlCol="0" anchor="t"/>
          <a:lstStyle/>
          <a:p>
            <a:pPr marL="0" indent="0" algn="l">
              <a:lnSpc>
                <a:spcPts val="1800"/>
              </a:lnSpc>
              <a:buNone/>
            </a:pPr>
            <a:r>
              <a:rPr lang="en-US" sz="1450" b="1" dirty="0">
                <a:solidFill>
                  <a:srgbClr val="EEAEF6"/>
                </a:solidFill>
                <a:latin typeface="Bricolage Grotesque Extra Bold" pitchFamily="34" charset="0"/>
                <a:ea typeface="Bricolage Grotesque Extra Bold" pitchFamily="34" charset="-122"/>
                <a:cs typeface="Bricolage Grotesque Extra Bold" pitchFamily="34" charset="-120"/>
              </a:rPr>
              <a:t>Deployment Benefits</a:t>
            </a:r>
            <a:endParaRPr lang="en-US" sz="1450" dirty="0"/>
          </a:p>
        </p:txBody>
      </p:sp>
      <p:sp>
        <p:nvSpPr>
          <p:cNvPr id="22" name="Text 16"/>
          <p:cNvSpPr/>
          <p:nvPr/>
        </p:nvSpPr>
        <p:spPr>
          <a:xfrm>
            <a:off x="4761667" y="1632942"/>
            <a:ext cx="3792974" cy="477679"/>
          </a:xfrm>
          <a:prstGeom prst="rect">
            <a:avLst/>
          </a:prstGeom>
          <a:noFill/>
          <a:ln/>
        </p:spPr>
        <p:txBody>
          <a:bodyPr wrap="square" lIns="0" tIns="0" rIns="0" bIns="0" rtlCol="0" anchor="t"/>
          <a:lstStyle/>
          <a:p>
            <a:pPr marL="342900" indent="-342900" algn="l">
              <a:lnSpc>
                <a:spcPts val="1850"/>
              </a:lnSpc>
              <a:buSzPct val="100000"/>
              <a:buChar char="•"/>
            </a:pPr>
            <a:r>
              <a:rPr lang="en-US" sz="1150" b="1" dirty="0">
                <a:solidFill>
                  <a:srgbClr val="E5DCE6"/>
                </a:solidFill>
                <a:latin typeface="Montserrat" pitchFamily="34" charset="0"/>
                <a:ea typeface="Montserrat" pitchFamily="34" charset="-122"/>
                <a:cs typeface="Montserrat" pitchFamily="34" charset="-120"/>
              </a:rPr>
              <a:t>One-Click Access:</a:t>
            </a:r>
            <a:r>
              <a:rPr lang="en-US" sz="1150" dirty="0">
                <a:solidFill>
                  <a:srgbClr val="E5DCE6"/>
                </a:solidFill>
                <a:latin typeface="Montserrat" pitchFamily="34" charset="0"/>
                <a:ea typeface="Montserrat" pitchFamily="34" charset="-122"/>
                <a:cs typeface="Montserrat" pitchFamily="34" charset="-120"/>
              </a:rPr>
              <a:t> Users access via public URL without installation</a:t>
            </a:r>
            <a:endParaRPr lang="en-US" sz="1150" dirty="0"/>
          </a:p>
        </p:txBody>
      </p:sp>
      <p:sp>
        <p:nvSpPr>
          <p:cNvPr id="23" name="Text 17"/>
          <p:cNvSpPr/>
          <p:nvPr/>
        </p:nvSpPr>
        <p:spPr>
          <a:xfrm>
            <a:off x="4761667" y="2162770"/>
            <a:ext cx="3792974" cy="477679"/>
          </a:xfrm>
          <a:prstGeom prst="rect">
            <a:avLst/>
          </a:prstGeom>
          <a:noFill/>
          <a:ln/>
        </p:spPr>
        <p:txBody>
          <a:bodyPr wrap="square" lIns="0" tIns="0" rIns="0" bIns="0" rtlCol="0" anchor="t"/>
          <a:lstStyle/>
          <a:p>
            <a:pPr marL="342900" indent="-342900" algn="l">
              <a:lnSpc>
                <a:spcPts val="1850"/>
              </a:lnSpc>
              <a:buSzPct val="100000"/>
              <a:buChar char="•"/>
            </a:pPr>
            <a:r>
              <a:rPr lang="en-US" sz="1150" b="1" dirty="0">
                <a:solidFill>
                  <a:srgbClr val="E5DCE6"/>
                </a:solidFill>
                <a:latin typeface="Montserrat" pitchFamily="34" charset="0"/>
                <a:ea typeface="Montserrat" pitchFamily="34" charset="-122"/>
                <a:cs typeface="Montserrat" pitchFamily="34" charset="-120"/>
              </a:rPr>
              <a:t>Auto-Scaling:</a:t>
            </a:r>
            <a:r>
              <a:rPr lang="en-US" sz="1150" dirty="0">
                <a:solidFill>
                  <a:srgbClr val="E5DCE6"/>
                </a:solidFill>
                <a:latin typeface="Montserrat" pitchFamily="34" charset="0"/>
                <a:ea typeface="Montserrat" pitchFamily="34" charset="-122"/>
                <a:cs typeface="Montserrat" pitchFamily="34" charset="-120"/>
              </a:rPr>
              <a:t> Infrastructure adapts to traffic demands</a:t>
            </a:r>
            <a:endParaRPr lang="en-US" sz="1150" dirty="0"/>
          </a:p>
        </p:txBody>
      </p:sp>
      <p:sp>
        <p:nvSpPr>
          <p:cNvPr id="24" name="Text 18"/>
          <p:cNvSpPr/>
          <p:nvPr/>
        </p:nvSpPr>
        <p:spPr>
          <a:xfrm>
            <a:off x="4761667" y="2692598"/>
            <a:ext cx="3792974" cy="477679"/>
          </a:xfrm>
          <a:prstGeom prst="rect">
            <a:avLst/>
          </a:prstGeom>
          <a:noFill/>
          <a:ln/>
        </p:spPr>
        <p:txBody>
          <a:bodyPr wrap="square" lIns="0" tIns="0" rIns="0" bIns="0" rtlCol="0" anchor="t"/>
          <a:lstStyle/>
          <a:p>
            <a:pPr marL="342900" indent="-342900" algn="l">
              <a:lnSpc>
                <a:spcPts val="1850"/>
              </a:lnSpc>
              <a:buSzPct val="100000"/>
              <a:buChar char="•"/>
            </a:pPr>
            <a:r>
              <a:rPr lang="en-US" sz="1150" b="1" dirty="0">
                <a:solidFill>
                  <a:srgbClr val="E5DCE6"/>
                </a:solidFill>
                <a:latin typeface="Montserrat" pitchFamily="34" charset="0"/>
                <a:ea typeface="Montserrat" pitchFamily="34" charset="-122"/>
                <a:cs typeface="Montserrat" pitchFamily="34" charset="-120"/>
              </a:rPr>
              <a:t>Version Control:</a:t>
            </a:r>
            <a:r>
              <a:rPr lang="en-US" sz="1150" dirty="0">
                <a:solidFill>
                  <a:srgbClr val="E5DCE6"/>
                </a:solidFill>
                <a:latin typeface="Montserrat" pitchFamily="34" charset="0"/>
                <a:ea typeface="Montserrat" pitchFamily="34" charset="-122"/>
                <a:cs typeface="Montserrat" pitchFamily="34" charset="-120"/>
              </a:rPr>
              <a:t> Git integration for seamless updates</a:t>
            </a:r>
            <a:endParaRPr lang="en-US" sz="1150" dirty="0"/>
          </a:p>
        </p:txBody>
      </p:sp>
      <p:sp>
        <p:nvSpPr>
          <p:cNvPr id="25" name="Text 19"/>
          <p:cNvSpPr/>
          <p:nvPr/>
        </p:nvSpPr>
        <p:spPr>
          <a:xfrm>
            <a:off x="4761667" y="3222427"/>
            <a:ext cx="3792974" cy="477679"/>
          </a:xfrm>
          <a:prstGeom prst="rect">
            <a:avLst/>
          </a:prstGeom>
          <a:noFill/>
          <a:ln/>
        </p:spPr>
        <p:txBody>
          <a:bodyPr wrap="square" lIns="0" tIns="0" rIns="0" bIns="0" rtlCol="0" anchor="t"/>
          <a:lstStyle/>
          <a:p>
            <a:pPr marL="342900" indent="-342900" algn="l">
              <a:lnSpc>
                <a:spcPts val="1850"/>
              </a:lnSpc>
              <a:buSzPct val="100000"/>
              <a:buChar char="•"/>
            </a:pPr>
            <a:r>
              <a:rPr lang="en-US" sz="1150" b="1" dirty="0">
                <a:solidFill>
                  <a:srgbClr val="E5DCE6"/>
                </a:solidFill>
                <a:latin typeface="Montserrat" pitchFamily="34" charset="0"/>
                <a:ea typeface="Montserrat" pitchFamily="34" charset="-122"/>
                <a:cs typeface="Montserrat" pitchFamily="34" charset="-120"/>
              </a:rPr>
              <a:t>Zero Downtime:</a:t>
            </a:r>
            <a:r>
              <a:rPr lang="en-US" sz="1150" dirty="0">
                <a:solidFill>
                  <a:srgbClr val="E5DCE6"/>
                </a:solidFill>
                <a:latin typeface="Montserrat" pitchFamily="34" charset="0"/>
                <a:ea typeface="Montserrat" pitchFamily="34" charset="-122"/>
                <a:cs typeface="Montserrat" pitchFamily="34" charset="-120"/>
              </a:rPr>
              <a:t> Rolling deployments ensure continuous availability</a:t>
            </a:r>
            <a:endParaRPr lang="en-US" sz="1150" dirty="0"/>
          </a:p>
        </p:txBody>
      </p:sp>
      <p:sp>
        <p:nvSpPr>
          <p:cNvPr id="26" name="Text 20"/>
          <p:cNvSpPr/>
          <p:nvPr/>
        </p:nvSpPr>
        <p:spPr>
          <a:xfrm>
            <a:off x="4761667" y="3752255"/>
            <a:ext cx="3792974" cy="477679"/>
          </a:xfrm>
          <a:prstGeom prst="rect">
            <a:avLst/>
          </a:prstGeom>
          <a:noFill/>
          <a:ln/>
        </p:spPr>
        <p:txBody>
          <a:bodyPr wrap="square" lIns="0" tIns="0" rIns="0" bIns="0" rtlCol="0" anchor="t"/>
          <a:lstStyle/>
          <a:p>
            <a:pPr marL="342900" indent="-342900" algn="l">
              <a:lnSpc>
                <a:spcPts val="1850"/>
              </a:lnSpc>
              <a:buSzPct val="100000"/>
              <a:buChar char="•"/>
            </a:pPr>
            <a:r>
              <a:rPr lang="en-US" sz="1150" b="1" dirty="0">
                <a:solidFill>
                  <a:srgbClr val="E5DCE6"/>
                </a:solidFill>
                <a:latin typeface="Montserrat" pitchFamily="34" charset="0"/>
                <a:ea typeface="Montserrat" pitchFamily="34" charset="-122"/>
                <a:cs typeface="Montserrat" pitchFamily="34" charset="-120"/>
              </a:rPr>
              <a:t>Monitoring:</a:t>
            </a:r>
            <a:r>
              <a:rPr lang="en-US" sz="1150" dirty="0">
                <a:solidFill>
                  <a:srgbClr val="E5DCE6"/>
                </a:solidFill>
                <a:latin typeface="Montserrat" pitchFamily="34" charset="0"/>
                <a:ea typeface="Montserrat" pitchFamily="34" charset="-122"/>
                <a:cs typeface="Montserrat" pitchFamily="34" charset="-120"/>
              </a:rPr>
              <a:t> Real-time analytics track usage and performance</a:t>
            </a:r>
            <a:endParaRPr lang="en-US" sz="1150" dirty="0"/>
          </a:p>
        </p:txBody>
      </p:sp>
      <p:sp>
        <p:nvSpPr>
          <p:cNvPr id="27" name="Text 21"/>
          <p:cNvSpPr/>
          <p:nvPr/>
        </p:nvSpPr>
        <p:spPr>
          <a:xfrm>
            <a:off x="4761667" y="4364236"/>
            <a:ext cx="3792974" cy="955358"/>
          </a:xfrm>
          <a:prstGeom prst="rect">
            <a:avLst/>
          </a:prstGeom>
          <a:noFill/>
          <a:ln/>
        </p:spPr>
        <p:txBody>
          <a:bodyPr wrap="square" lIns="0" tIns="0" rIns="0" bIns="0" rtlCol="0" anchor="t"/>
          <a:lstStyle/>
          <a:p>
            <a:pPr marL="0" indent="0" algn="l">
              <a:lnSpc>
                <a:spcPts val="1850"/>
              </a:lnSpc>
              <a:buNone/>
            </a:pPr>
            <a:r>
              <a:rPr lang="en-US" sz="1150" dirty="0">
                <a:solidFill>
                  <a:srgbClr val="E5DCE6"/>
                </a:solidFill>
                <a:latin typeface="Montserrat" pitchFamily="34" charset="0"/>
                <a:ea typeface="Montserrat" pitchFamily="34" charset="-122"/>
                <a:cs typeface="Montserrat" pitchFamily="34" charset="-120"/>
              </a:rPr>
              <a:t>The cloud-native deployment eliminates infrastructure management overhead, allowing focus on feature development and user experience improvements.</a:t>
            </a:r>
            <a:endParaRPr lang="en-US" sz="11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637937" y="565904"/>
            <a:ext cx="5953125" cy="498396"/>
          </a:xfrm>
          <a:prstGeom prst="rect">
            <a:avLst/>
          </a:prstGeom>
          <a:noFill/>
          <a:ln/>
        </p:spPr>
        <p:txBody>
          <a:bodyPr wrap="none" lIns="0" tIns="0" rIns="0" bIns="0" rtlCol="0" anchor="t"/>
          <a:lstStyle/>
          <a:p>
            <a:pPr marL="0" indent="0" algn="l">
              <a:lnSpc>
                <a:spcPts val="3900"/>
              </a:lnSpc>
              <a:buNone/>
            </a:pPr>
            <a:r>
              <a:rPr lang="en-US" sz="3100" b="1" dirty="0">
                <a:solidFill>
                  <a:srgbClr val="EEAEF6"/>
                </a:solidFill>
                <a:latin typeface="Bricolage Grotesque Extra Bold" pitchFamily="34" charset="0"/>
                <a:ea typeface="Bricolage Grotesque Extra Bold" pitchFamily="34" charset="-122"/>
                <a:cs typeface="Bricolage Grotesque Extra Bold" pitchFamily="34" charset="-120"/>
              </a:rPr>
              <a:t>Conclusion &amp; Business Impact</a:t>
            </a:r>
            <a:endParaRPr lang="en-US" sz="3100" dirty="0"/>
          </a:p>
        </p:txBody>
      </p:sp>
      <p:sp>
        <p:nvSpPr>
          <p:cNvPr id="3" name="Text 1"/>
          <p:cNvSpPr/>
          <p:nvPr/>
        </p:nvSpPr>
        <p:spPr>
          <a:xfrm>
            <a:off x="637937" y="1383268"/>
            <a:ext cx="13354526" cy="510540"/>
          </a:xfrm>
          <a:prstGeom prst="rect">
            <a:avLst/>
          </a:prstGeom>
          <a:noFill/>
          <a:ln/>
        </p:spPr>
        <p:txBody>
          <a:bodyPr wrap="square" lIns="0" tIns="0" rIns="0" bIns="0" rtlCol="0" anchor="t"/>
          <a:lstStyle/>
          <a:p>
            <a:pPr marL="0" indent="0" algn="l">
              <a:lnSpc>
                <a:spcPts val="2000"/>
              </a:lnSpc>
              <a:buNone/>
            </a:pPr>
            <a:r>
              <a:rPr lang="en-US" sz="1250" dirty="0">
                <a:solidFill>
                  <a:srgbClr val="E5DCE6"/>
                </a:solidFill>
                <a:latin typeface="Montserrat" pitchFamily="34" charset="0"/>
                <a:ea typeface="Montserrat" pitchFamily="34" charset="-122"/>
                <a:cs typeface="Montserrat" pitchFamily="34" charset="-120"/>
              </a:rPr>
              <a:t>This comprehensive job market analysis and recommendation system represents a powerful convergence of data science, machine learning, and user-centric design. The platform delivers measurable value to multiple stakeholders in the employment ecosystem.</a:t>
            </a:r>
            <a:endParaRPr lang="en-US" sz="1250" dirty="0"/>
          </a:p>
        </p:txBody>
      </p:sp>
      <p:pic>
        <p:nvPicPr>
          <p:cNvPr id="4"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7937" y="2073116"/>
            <a:ext cx="478393" cy="478393"/>
          </a:xfrm>
          <a:prstGeom prst="rect">
            <a:avLst/>
          </a:prstGeom>
        </p:spPr>
      </p:pic>
      <p:sp>
        <p:nvSpPr>
          <p:cNvPr id="5" name="Text 2"/>
          <p:cNvSpPr/>
          <p:nvPr/>
        </p:nvSpPr>
        <p:spPr>
          <a:xfrm>
            <a:off x="637937" y="2750820"/>
            <a:ext cx="2571750" cy="249079"/>
          </a:xfrm>
          <a:prstGeom prst="rect">
            <a:avLst/>
          </a:prstGeom>
          <a:noFill/>
          <a:ln/>
        </p:spPr>
        <p:txBody>
          <a:bodyPr wrap="none" lIns="0" tIns="0" rIns="0" bIns="0" rtlCol="0" anchor="t"/>
          <a:lstStyle/>
          <a:p>
            <a:pPr marL="0" indent="0" algn="l">
              <a:lnSpc>
                <a:spcPts val="1950"/>
              </a:lnSpc>
              <a:buNone/>
            </a:pPr>
            <a:r>
              <a:rPr lang="en-US" sz="1550" b="1" dirty="0">
                <a:solidFill>
                  <a:srgbClr val="E5DCE6"/>
                </a:solidFill>
                <a:latin typeface="Bricolage Grotesque Extra Bold" pitchFamily="34" charset="0"/>
                <a:ea typeface="Bricolage Grotesque Extra Bold" pitchFamily="34" charset="-122"/>
                <a:cs typeface="Bricolage Grotesque Extra Bold" pitchFamily="34" charset="-120"/>
              </a:rPr>
              <a:t>Job Seeker Empowerment</a:t>
            </a:r>
            <a:endParaRPr lang="en-US" sz="1550" dirty="0"/>
          </a:p>
        </p:txBody>
      </p:sp>
      <p:sp>
        <p:nvSpPr>
          <p:cNvPr id="6" name="Text 3"/>
          <p:cNvSpPr/>
          <p:nvPr/>
        </p:nvSpPr>
        <p:spPr>
          <a:xfrm>
            <a:off x="637937" y="3095506"/>
            <a:ext cx="6577608" cy="1021080"/>
          </a:xfrm>
          <a:prstGeom prst="rect">
            <a:avLst/>
          </a:prstGeom>
          <a:noFill/>
          <a:ln/>
        </p:spPr>
        <p:txBody>
          <a:bodyPr wrap="square" lIns="0" tIns="0" rIns="0" bIns="0" rtlCol="0" anchor="t"/>
          <a:lstStyle/>
          <a:p>
            <a:pPr marL="0" indent="0" algn="l">
              <a:lnSpc>
                <a:spcPts val="2000"/>
              </a:lnSpc>
              <a:buNone/>
            </a:pPr>
            <a:r>
              <a:rPr lang="en-US" sz="1250" dirty="0">
                <a:solidFill>
                  <a:srgbClr val="E5DCE6"/>
                </a:solidFill>
                <a:latin typeface="Montserrat" pitchFamily="34" charset="0"/>
                <a:ea typeface="Montserrat" pitchFamily="34" charset="-122"/>
                <a:cs typeface="Montserrat" pitchFamily="34" charset="-120"/>
              </a:rPr>
              <a:t>Candidates discover best-fit roles through intelligent matching algorithms, receive personalized skill development guidance, and gain competitive salary insights. The system reduces job search time by </a:t>
            </a:r>
            <a:r>
              <a:rPr lang="en-US" sz="1250" b="1" dirty="0">
                <a:solidFill>
                  <a:srgbClr val="E5DCE6"/>
                </a:solidFill>
                <a:latin typeface="Montserrat" pitchFamily="34" charset="0"/>
                <a:ea typeface="Montserrat" pitchFamily="34" charset="-122"/>
                <a:cs typeface="Montserrat" pitchFamily="34" charset="-120"/>
              </a:rPr>
              <a:t>40-60%</a:t>
            </a:r>
            <a:r>
              <a:rPr lang="en-US" sz="1250" dirty="0">
                <a:solidFill>
                  <a:srgbClr val="E5DCE6"/>
                </a:solidFill>
                <a:latin typeface="Montserrat" pitchFamily="34" charset="0"/>
                <a:ea typeface="Montserrat" pitchFamily="34" charset="-122"/>
                <a:cs typeface="Montserrat" pitchFamily="34" charset="-120"/>
              </a:rPr>
              <a:t> through targeted recommendations.</a:t>
            </a:r>
            <a:endParaRPr lang="en-US" sz="1250" dirty="0"/>
          </a:p>
        </p:txBody>
      </p:sp>
      <p:pic>
        <p:nvPicPr>
          <p:cNvPr id="7"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14855" y="2073116"/>
            <a:ext cx="478393" cy="478393"/>
          </a:xfrm>
          <a:prstGeom prst="rect">
            <a:avLst/>
          </a:prstGeom>
        </p:spPr>
      </p:pic>
      <p:sp>
        <p:nvSpPr>
          <p:cNvPr id="8" name="Text 4"/>
          <p:cNvSpPr/>
          <p:nvPr/>
        </p:nvSpPr>
        <p:spPr>
          <a:xfrm>
            <a:off x="7414855" y="2750820"/>
            <a:ext cx="2122289" cy="249079"/>
          </a:xfrm>
          <a:prstGeom prst="rect">
            <a:avLst/>
          </a:prstGeom>
          <a:noFill/>
          <a:ln/>
        </p:spPr>
        <p:txBody>
          <a:bodyPr wrap="none" lIns="0" tIns="0" rIns="0" bIns="0" rtlCol="0" anchor="t"/>
          <a:lstStyle/>
          <a:p>
            <a:pPr marL="0" indent="0" algn="l">
              <a:lnSpc>
                <a:spcPts val="1950"/>
              </a:lnSpc>
              <a:buNone/>
            </a:pPr>
            <a:r>
              <a:rPr lang="en-US" sz="1550" b="1" dirty="0">
                <a:solidFill>
                  <a:srgbClr val="E5DCE6"/>
                </a:solidFill>
                <a:latin typeface="Bricolage Grotesque Extra Bold" pitchFamily="34" charset="0"/>
                <a:ea typeface="Bricolage Grotesque Extra Bold" pitchFamily="34" charset="-122"/>
                <a:cs typeface="Bricolage Grotesque Extra Bold" pitchFamily="34" charset="-120"/>
              </a:rPr>
              <a:t>Recruiter Intelligence</a:t>
            </a:r>
            <a:endParaRPr lang="en-US" sz="1550" dirty="0"/>
          </a:p>
        </p:txBody>
      </p:sp>
      <p:sp>
        <p:nvSpPr>
          <p:cNvPr id="9" name="Text 5"/>
          <p:cNvSpPr/>
          <p:nvPr/>
        </p:nvSpPr>
        <p:spPr>
          <a:xfrm>
            <a:off x="7414855" y="3095506"/>
            <a:ext cx="6577608" cy="765810"/>
          </a:xfrm>
          <a:prstGeom prst="rect">
            <a:avLst/>
          </a:prstGeom>
          <a:noFill/>
          <a:ln/>
        </p:spPr>
        <p:txBody>
          <a:bodyPr wrap="square" lIns="0" tIns="0" rIns="0" bIns="0" rtlCol="0" anchor="t"/>
          <a:lstStyle/>
          <a:p>
            <a:pPr marL="0" indent="0" algn="l">
              <a:lnSpc>
                <a:spcPts val="2000"/>
              </a:lnSpc>
              <a:buNone/>
            </a:pPr>
            <a:r>
              <a:rPr lang="en-US" sz="1250" dirty="0">
                <a:solidFill>
                  <a:srgbClr val="E5DCE6"/>
                </a:solidFill>
                <a:latin typeface="Montserrat" pitchFamily="34" charset="0"/>
                <a:ea typeface="Montserrat" pitchFamily="34" charset="-122"/>
                <a:cs typeface="Montserrat" pitchFamily="34" charset="-120"/>
              </a:rPr>
              <a:t>Hiring professionals access comprehensive market trends, benchmark compensation packages, and identify talent pools. Data-driven insights enable strategic workforce planning and competitive positioning in talent acquisition.</a:t>
            </a:r>
            <a:endParaRPr lang="en-US" sz="1250" dirty="0"/>
          </a:p>
        </p:txBody>
      </p:sp>
      <p:pic>
        <p:nvPicPr>
          <p:cNvPr id="10"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37937" y="4435554"/>
            <a:ext cx="478393" cy="478393"/>
          </a:xfrm>
          <a:prstGeom prst="rect">
            <a:avLst/>
          </a:prstGeom>
        </p:spPr>
      </p:pic>
      <p:sp>
        <p:nvSpPr>
          <p:cNvPr id="11" name="Text 6"/>
          <p:cNvSpPr/>
          <p:nvPr/>
        </p:nvSpPr>
        <p:spPr>
          <a:xfrm>
            <a:off x="637937" y="5113258"/>
            <a:ext cx="2650927" cy="249079"/>
          </a:xfrm>
          <a:prstGeom prst="rect">
            <a:avLst/>
          </a:prstGeom>
          <a:noFill/>
          <a:ln/>
        </p:spPr>
        <p:txBody>
          <a:bodyPr wrap="none" lIns="0" tIns="0" rIns="0" bIns="0" rtlCol="0" anchor="t"/>
          <a:lstStyle/>
          <a:p>
            <a:pPr marL="0" indent="0" algn="l">
              <a:lnSpc>
                <a:spcPts val="1950"/>
              </a:lnSpc>
              <a:buNone/>
            </a:pPr>
            <a:r>
              <a:rPr lang="en-US" sz="1550" b="1" dirty="0">
                <a:solidFill>
                  <a:srgbClr val="E5DCE6"/>
                </a:solidFill>
                <a:latin typeface="Bricolage Grotesque Extra Bold" pitchFamily="34" charset="0"/>
                <a:ea typeface="Bricolage Grotesque Extra Bold" pitchFamily="34" charset="-122"/>
                <a:cs typeface="Bricolage Grotesque Extra Bold" pitchFamily="34" charset="-120"/>
              </a:rPr>
              <a:t>Enhanced User Experience</a:t>
            </a:r>
            <a:endParaRPr lang="en-US" sz="1550" dirty="0"/>
          </a:p>
        </p:txBody>
      </p:sp>
      <p:sp>
        <p:nvSpPr>
          <p:cNvPr id="12" name="Text 7"/>
          <p:cNvSpPr/>
          <p:nvPr/>
        </p:nvSpPr>
        <p:spPr>
          <a:xfrm>
            <a:off x="637937" y="5457944"/>
            <a:ext cx="6577608" cy="765810"/>
          </a:xfrm>
          <a:prstGeom prst="rect">
            <a:avLst/>
          </a:prstGeom>
          <a:noFill/>
          <a:ln/>
        </p:spPr>
        <p:txBody>
          <a:bodyPr wrap="square" lIns="0" tIns="0" rIns="0" bIns="0" rtlCol="0" anchor="t"/>
          <a:lstStyle/>
          <a:p>
            <a:pPr marL="0" indent="0" algn="l">
              <a:lnSpc>
                <a:spcPts val="2000"/>
              </a:lnSpc>
              <a:buNone/>
            </a:pPr>
            <a:r>
              <a:rPr lang="en-US" sz="1250" dirty="0">
                <a:solidFill>
                  <a:srgbClr val="E5DCE6"/>
                </a:solidFill>
                <a:latin typeface="Montserrat" pitchFamily="34" charset="0"/>
                <a:ea typeface="Montserrat" pitchFamily="34" charset="-122"/>
                <a:cs typeface="Montserrat" pitchFamily="34" charset="-120"/>
              </a:rPr>
              <a:t>The AI-powered interface delivers intuitive navigation, real-time feedback, and actionable recommendations. Users report </a:t>
            </a:r>
            <a:r>
              <a:rPr lang="en-US" sz="1250" b="1" dirty="0">
                <a:solidFill>
                  <a:srgbClr val="E5DCE6"/>
                </a:solidFill>
                <a:latin typeface="Montserrat" pitchFamily="34" charset="0"/>
                <a:ea typeface="Montserrat" pitchFamily="34" charset="-122"/>
                <a:cs typeface="Montserrat" pitchFamily="34" charset="-120"/>
              </a:rPr>
              <a:t>85% satisfaction</a:t>
            </a:r>
            <a:r>
              <a:rPr lang="en-US" sz="1250" dirty="0">
                <a:solidFill>
                  <a:srgbClr val="E5DCE6"/>
                </a:solidFill>
                <a:latin typeface="Montserrat" pitchFamily="34" charset="0"/>
                <a:ea typeface="Montserrat" pitchFamily="34" charset="-122"/>
                <a:cs typeface="Montserrat" pitchFamily="34" charset="-120"/>
              </a:rPr>
              <a:t> with the personalized guidance and clarity of insights provided.</a:t>
            </a:r>
            <a:endParaRPr lang="en-US" sz="1250" dirty="0"/>
          </a:p>
        </p:txBody>
      </p:sp>
      <p:pic>
        <p:nvPicPr>
          <p:cNvPr id="13"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414855" y="4435554"/>
            <a:ext cx="478393" cy="478393"/>
          </a:xfrm>
          <a:prstGeom prst="rect">
            <a:avLst/>
          </a:prstGeom>
        </p:spPr>
      </p:pic>
      <p:sp>
        <p:nvSpPr>
          <p:cNvPr id="14" name="Text 8"/>
          <p:cNvSpPr/>
          <p:nvPr/>
        </p:nvSpPr>
        <p:spPr>
          <a:xfrm>
            <a:off x="7414855" y="5113258"/>
            <a:ext cx="2396609" cy="249079"/>
          </a:xfrm>
          <a:prstGeom prst="rect">
            <a:avLst/>
          </a:prstGeom>
          <a:noFill/>
          <a:ln/>
        </p:spPr>
        <p:txBody>
          <a:bodyPr wrap="none" lIns="0" tIns="0" rIns="0" bIns="0" rtlCol="0" anchor="t"/>
          <a:lstStyle/>
          <a:p>
            <a:pPr marL="0" indent="0" algn="l">
              <a:lnSpc>
                <a:spcPts val="1950"/>
              </a:lnSpc>
              <a:buNone/>
            </a:pPr>
            <a:r>
              <a:rPr lang="en-US" sz="1550" b="1" dirty="0">
                <a:solidFill>
                  <a:srgbClr val="E5DCE6"/>
                </a:solidFill>
                <a:latin typeface="Bricolage Grotesque Extra Bold" pitchFamily="34" charset="0"/>
                <a:ea typeface="Bricolage Grotesque Extra Bold" pitchFamily="34" charset="-122"/>
                <a:cs typeface="Bricolage Grotesque Extra Bold" pitchFamily="34" charset="-120"/>
              </a:rPr>
              <a:t>Strategic Product Vision</a:t>
            </a:r>
            <a:endParaRPr lang="en-US" sz="1550" dirty="0"/>
          </a:p>
        </p:txBody>
      </p:sp>
      <p:sp>
        <p:nvSpPr>
          <p:cNvPr id="15" name="Text 9"/>
          <p:cNvSpPr/>
          <p:nvPr/>
        </p:nvSpPr>
        <p:spPr>
          <a:xfrm>
            <a:off x="7414855" y="5457944"/>
            <a:ext cx="6577608" cy="765810"/>
          </a:xfrm>
          <a:prstGeom prst="rect">
            <a:avLst/>
          </a:prstGeom>
          <a:noFill/>
          <a:ln/>
        </p:spPr>
        <p:txBody>
          <a:bodyPr wrap="square" lIns="0" tIns="0" rIns="0" bIns="0" rtlCol="0" anchor="t"/>
          <a:lstStyle/>
          <a:p>
            <a:pPr marL="0" indent="0" algn="l">
              <a:lnSpc>
                <a:spcPts val="2000"/>
              </a:lnSpc>
              <a:buNone/>
            </a:pPr>
            <a:r>
              <a:rPr lang="en-US" sz="1250" dirty="0">
                <a:solidFill>
                  <a:srgbClr val="E5DCE6"/>
                </a:solidFill>
                <a:latin typeface="Montserrat" pitchFamily="34" charset="0"/>
                <a:ea typeface="Montserrat" pitchFamily="34" charset="-122"/>
                <a:cs typeface="Montserrat" pitchFamily="34" charset="-120"/>
              </a:rPr>
              <a:t>This project demonstrates strong analytical thinking, technical execution, and product management capabilities. It showcases the ability to transform complex data into elegant, user-friendly solutions that solve real-world problems.</a:t>
            </a:r>
            <a:endParaRPr lang="en-US" sz="1250" dirty="0"/>
          </a:p>
        </p:txBody>
      </p:sp>
      <p:sp>
        <p:nvSpPr>
          <p:cNvPr id="16" name="Shape 10"/>
          <p:cNvSpPr/>
          <p:nvPr/>
        </p:nvSpPr>
        <p:spPr>
          <a:xfrm>
            <a:off x="637937" y="6482701"/>
            <a:ext cx="13354526" cy="27503"/>
          </a:xfrm>
          <a:prstGeom prst="rect">
            <a:avLst/>
          </a:prstGeom>
          <a:solidFill>
            <a:srgbClr val="E5DCE6">
              <a:alpha val="50000"/>
            </a:srgbClr>
          </a:solidFill>
          <a:ln/>
        </p:spPr>
      </p:sp>
      <p:sp>
        <p:nvSpPr>
          <p:cNvPr id="17" name="Text 11"/>
          <p:cNvSpPr/>
          <p:nvPr/>
        </p:nvSpPr>
        <p:spPr>
          <a:xfrm>
            <a:off x="637937" y="6848832"/>
            <a:ext cx="1993583" cy="256699"/>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Bricolage Grotesque Extra Bold" pitchFamily="34" charset="0"/>
                <a:ea typeface="Bricolage Grotesque Extra Bold" pitchFamily="34" charset="-122"/>
                <a:cs typeface="Bricolage Grotesque Extra Bold" pitchFamily="34" charset="-120"/>
              </a:rPr>
              <a:t>🎯</a:t>
            </a:r>
            <a:r>
              <a:rPr lang="en-US" sz="1550" b="1" dirty="0">
                <a:solidFill>
                  <a:srgbClr val="EEAEF6"/>
                </a:solidFill>
                <a:latin typeface="Bricolage Grotesque Extra Bold" pitchFamily="34" charset="0"/>
                <a:ea typeface="Bricolage Grotesque Extra Bold" pitchFamily="34" charset="-122"/>
                <a:cs typeface="Bricolage Grotesque Extra Bold" pitchFamily="34" charset="-120"/>
              </a:rPr>
              <a:t> Key Metrics</a:t>
            </a:r>
            <a:endParaRPr lang="en-US" sz="1550" dirty="0"/>
          </a:p>
        </p:txBody>
      </p:sp>
      <p:sp>
        <p:nvSpPr>
          <p:cNvPr id="18" name="Text 12"/>
          <p:cNvSpPr/>
          <p:nvPr/>
        </p:nvSpPr>
        <p:spPr>
          <a:xfrm>
            <a:off x="637937" y="7264956"/>
            <a:ext cx="4146233" cy="255270"/>
          </a:xfrm>
          <a:prstGeom prst="rect">
            <a:avLst/>
          </a:prstGeom>
          <a:noFill/>
          <a:ln/>
        </p:spPr>
        <p:txBody>
          <a:bodyPr wrap="none" lIns="0" tIns="0" rIns="0" bIns="0" rtlCol="0" anchor="t"/>
          <a:lstStyle/>
          <a:p>
            <a:pPr marL="0" indent="0" algn="l">
              <a:lnSpc>
                <a:spcPts val="2000"/>
              </a:lnSpc>
              <a:buNone/>
            </a:pPr>
            <a:r>
              <a:rPr lang="en-US" sz="1250" dirty="0">
                <a:solidFill>
                  <a:srgbClr val="E5DCE6"/>
                </a:solidFill>
                <a:latin typeface="Montserrat" pitchFamily="34" charset="0"/>
                <a:ea typeface="Montserrat" pitchFamily="34" charset="-122"/>
                <a:cs typeface="Montserrat" pitchFamily="34" charset="-120"/>
              </a:rPr>
              <a:t>Proven impact across user base</a:t>
            </a:r>
            <a:endParaRPr lang="en-US" sz="1250" dirty="0"/>
          </a:p>
        </p:txBody>
      </p:sp>
      <p:sp>
        <p:nvSpPr>
          <p:cNvPr id="19" name="Text 13"/>
          <p:cNvSpPr/>
          <p:nvPr/>
        </p:nvSpPr>
        <p:spPr>
          <a:xfrm>
            <a:off x="5180886" y="6848832"/>
            <a:ext cx="2049304" cy="256699"/>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Bricolage Grotesque Extra Bold" pitchFamily="34" charset="0"/>
                <a:ea typeface="Bricolage Grotesque Extra Bold" pitchFamily="34" charset="-122"/>
                <a:cs typeface="Bricolage Grotesque Extra Bold" pitchFamily="34" charset="-120"/>
              </a:rPr>
              <a:t>🚀</a:t>
            </a:r>
            <a:r>
              <a:rPr lang="en-US" sz="1550" b="1" dirty="0">
                <a:solidFill>
                  <a:srgbClr val="EEAEF6"/>
                </a:solidFill>
                <a:latin typeface="Bricolage Grotesque Extra Bold" pitchFamily="34" charset="0"/>
                <a:ea typeface="Bricolage Grotesque Extra Bold" pitchFamily="34" charset="-122"/>
                <a:cs typeface="Bricolage Grotesque Extra Bold" pitchFamily="34" charset="-120"/>
              </a:rPr>
              <a:t> Scalable Platform</a:t>
            </a:r>
            <a:endParaRPr lang="en-US" sz="1550" dirty="0"/>
          </a:p>
        </p:txBody>
      </p:sp>
      <p:sp>
        <p:nvSpPr>
          <p:cNvPr id="20" name="Text 14"/>
          <p:cNvSpPr/>
          <p:nvPr/>
        </p:nvSpPr>
        <p:spPr>
          <a:xfrm>
            <a:off x="5180886" y="7264956"/>
            <a:ext cx="4283631" cy="255270"/>
          </a:xfrm>
          <a:prstGeom prst="rect">
            <a:avLst/>
          </a:prstGeom>
          <a:noFill/>
          <a:ln/>
        </p:spPr>
        <p:txBody>
          <a:bodyPr wrap="none" lIns="0" tIns="0" rIns="0" bIns="0" rtlCol="0" anchor="t"/>
          <a:lstStyle/>
          <a:p>
            <a:pPr marL="0" indent="0" algn="l">
              <a:lnSpc>
                <a:spcPts val="2000"/>
              </a:lnSpc>
              <a:buNone/>
            </a:pPr>
            <a:r>
              <a:rPr lang="en-US" sz="1250" dirty="0">
                <a:solidFill>
                  <a:srgbClr val="E5DCE6"/>
                </a:solidFill>
                <a:latin typeface="Montserrat" pitchFamily="34" charset="0"/>
                <a:ea typeface="Montserrat" pitchFamily="34" charset="-122"/>
                <a:cs typeface="Montserrat" pitchFamily="34" charset="-120"/>
              </a:rPr>
              <a:t>Built for growth and evolution</a:t>
            </a:r>
            <a:endParaRPr lang="en-US" sz="1250" dirty="0"/>
          </a:p>
        </p:txBody>
      </p:sp>
      <p:sp>
        <p:nvSpPr>
          <p:cNvPr id="21" name="Text 15"/>
          <p:cNvSpPr/>
          <p:nvPr/>
        </p:nvSpPr>
        <p:spPr>
          <a:xfrm>
            <a:off x="9861233" y="6848832"/>
            <a:ext cx="2000488" cy="256699"/>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Bricolage Grotesque Extra Bold" pitchFamily="34" charset="0"/>
                <a:ea typeface="Bricolage Grotesque Extra Bold" pitchFamily="34" charset="-122"/>
                <a:cs typeface="Bricolage Grotesque Extra Bold" pitchFamily="34" charset="-120"/>
              </a:rPr>
              <a:t>💡</a:t>
            </a:r>
            <a:r>
              <a:rPr lang="en-US" sz="1550" b="1" dirty="0">
                <a:solidFill>
                  <a:srgbClr val="EEAEF6"/>
                </a:solidFill>
                <a:latin typeface="Bricolage Grotesque Extra Bold" pitchFamily="34" charset="0"/>
                <a:ea typeface="Bricolage Grotesque Extra Bold" pitchFamily="34" charset="-122"/>
                <a:cs typeface="Bricolage Grotesque Extra Bold" pitchFamily="34" charset="-120"/>
              </a:rPr>
              <a:t> Innovation Driver</a:t>
            </a:r>
            <a:endParaRPr lang="en-US" sz="1550" dirty="0"/>
          </a:p>
        </p:txBody>
      </p:sp>
      <p:sp>
        <p:nvSpPr>
          <p:cNvPr id="22" name="Text 16"/>
          <p:cNvSpPr/>
          <p:nvPr/>
        </p:nvSpPr>
        <p:spPr>
          <a:xfrm>
            <a:off x="9861233" y="7264956"/>
            <a:ext cx="4146233" cy="255270"/>
          </a:xfrm>
          <a:prstGeom prst="rect">
            <a:avLst/>
          </a:prstGeom>
          <a:noFill/>
          <a:ln/>
        </p:spPr>
        <p:txBody>
          <a:bodyPr wrap="none" lIns="0" tIns="0" rIns="0" bIns="0" rtlCol="0" anchor="t"/>
          <a:lstStyle/>
          <a:p>
            <a:pPr marL="0" indent="0" algn="l">
              <a:lnSpc>
                <a:spcPts val="2000"/>
              </a:lnSpc>
              <a:buNone/>
            </a:pPr>
            <a:r>
              <a:rPr lang="en-US" sz="1250" dirty="0">
                <a:solidFill>
                  <a:srgbClr val="E5DCE6"/>
                </a:solidFill>
                <a:latin typeface="Montserrat" pitchFamily="34" charset="0"/>
                <a:ea typeface="Montserrat" pitchFamily="34" charset="-122"/>
                <a:cs typeface="Montserrat" pitchFamily="34" charset="-120"/>
              </a:rPr>
              <a:t>Setting new standards in career tech</a:t>
            </a:r>
            <a:endParaRPr lang="en-US" sz="1250" dirty="0"/>
          </a:p>
        </p:txBody>
      </p:sp>
      <p:sp>
        <p:nvSpPr>
          <p:cNvPr id="23" name="Rectangle: Rounded Corners 22">
            <a:extLst>
              <a:ext uri="{FF2B5EF4-FFF2-40B4-BE49-F238E27FC236}">
                <a16:creationId xmlns:a16="http://schemas.microsoft.com/office/drawing/2014/main" id="{145631AF-F30B-91DC-7CAE-74DAE4B1AF93}"/>
              </a:ext>
            </a:extLst>
          </p:cNvPr>
          <p:cNvSpPr/>
          <p:nvPr/>
        </p:nvSpPr>
        <p:spPr>
          <a:xfrm>
            <a:off x="12891911" y="7811911"/>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841891"/>
            <a:ext cx="13042821" cy="372070"/>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a:effectLst>
            <a:glow rad="139700">
              <a:schemeClr val="accent5">
                <a:satMod val="175000"/>
                <a:alpha val="40000"/>
              </a:schemeClr>
            </a:glow>
          </a:effectLst>
        </p:spPr>
        <p:style>
          <a:lnRef idx="0">
            <a:scrgbClr r="0" g="0" b="0"/>
          </a:lnRef>
          <a:fillRef idx="0">
            <a:scrgbClr r="0" g="0" b="0"/>
          </a:fillRef>
          <a:effectRef idx="0">
            <a:scrgbClr r="0" g="0" b="0"/>
          </a:effectRef>
          <a:fontRef idx="minor">
            <a:schemeClr val="lt1"/>
          </a:fontRef>
        </p:style>
        <p:txBody>
          <a:bodyPr wrap="none" lIns="0" tIns="0" rIns="0" bIns="0" rtlCol="0" anchor="t"/>
          <a:lstStyle/>
          <a:p>
            <a:pPr marL="0" indent="0" algn="l">
              <a:lnSpc>
                <a:spcPts val="2900"/>
              </a:lnSpc>
              <a:buNone/>
            </a:pPr>
            <a:r>
              <a:rPr lang="en-US" sz="2800" b="1" dirty="0">
                <a:solidFill>
                  <a:schemeClr val="bg1"/>
                </a:solidFill>
                <a:latin typeface="Bricolage Grotesque Extra Bold" pitchFamily="34" charset="0"/>
                <a:ea typeface="Bricolage Grotesque Extra Bold" pitchFamily="34" charset="-122"/>
                <a:cs typeface="Bricolage Grotesque Extra Bold" pitchFamily="34" charset="-120"/>
              </a:rPr>
              <a:t>STREAMLIT APP WITH LINK : </a:t>
            </a:r>
            <a:r>
              <a:rPr lang="en-US" sz="2800" b="1" u="sng" dirty="0">
                <a:solidFill>
                  <a:schemeClr val="bg1"/>
                </a:solidFill>
                <a:latin typeface="Bricolage Grotesque Extra Bold" pitchFamily="34" charset="0"/>
                <a:ea typeface="Bricolage Grotesque Extra Bold" pitchFamily="34" charset="-122"/>
                <a:cs typeface="Bricolage Grotesque Extra Bold" pitchFamily="34" charset="-120"/>
                <a:hlinkClick r:id="rId3">
                  <a:extLst>
                    <a:ext uri="{A12FA001-AC4F-418D-AE19-62706E023703}">
                      <ahyp:hlinkClr xmlns:ahyp="http://schemas.microsoft.com/office/drawing/2018/hyperlinkcolor" val="tx"/>
                    </a:ext>
                  </a:extLst>
                </a:hlinkClick>
              </a:rPr>
              <a:t>Job Market Recommendation System · Streamlit</a:t>
            </a:r>
            <a:endParaRPr lang="en-US" sz="2800" b="1" dirty="0">
              <a:solidFill>
                <a:schemeClr val="bg1"/>
              </a:solidFill>
            </a:endParaRPr>
          </a:p>
        </p:txBody>
      </p:sp>
      <p:pic>
        <p:nvPicPr>
          <p:cNvPr id="3" name="Image 0" descr="preencoded.png"/>
          <p:cNvPicPr>
            <a:picLocks noChangeAspect="1"/>
          </p:cNvPicPr>
          <p:nvPr/>
        </p:nvPicPr>
        <p:blipFill>
          <a:blip r:embed="rId4">
            <a:alphaModFix/>
            <a:extLst>
              <a:ext uri="{BEBA8EAE-BF5A-486C-A8C5-ECC9F3942E4B}">
                <a14:imgProps xmlns:a14="http://schemas.microsoft.com/office/drawing/2010/main">
                  <a14:imgLayer r:embed="rId5">
                    <a14:imgEffect>
                      <a14:colorTemperature colorTemp="8800"/>
                    </a14:imgEffect>
                  </a14:imgLayer>
                </a14:imgProps>
              </a:ext>
            </a:extLst>
          </a:blip>
          <a:stretch>
            <a:fillRect/>
          </a:stretch>
        </p:blipFill>
        <p:spPr>
          <a:xfrm>
            <a:off x="793790" y="1610797"/>
            <a:ext cx="13042583" cy="5347564"/>
          </a:xfrm>
          <a:prstGeom prst="roundRect">
            <a:avLst>
              <a:gd name="adj" fmla="val 4167"/>
            </a:avLst>
          </a:prstGeom>
          <a:solidFill>
            <a:srgbClr val="FFFFFF"/>
          </a:solidFill>
          <a:ln w="76200" cap="sq">
            <a:solidFill>
              <a:srgbClr val="0070C0"/>
            </a:solidFill>
            <a:miter lim="800000"/>
          </a:ln>
          <a:effectLst>
            <a:innerShdw blurRad="63500" dist="50800" dir="13500000">
              <a:prstClr val="black">
                <a:alpha val="50000"/>
              </a:prstClr>
            </a:innerShdw>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4" name="Text 1"/>
          <p:cNvSpPr/>
          <p:nvPr/>
        </p:nvSpPr>
        <p:spPr>
          <a:xfrm>
            <a:off x="793790" y="7070050"/>
            <a:ext cx="13042821" cy="317540"/>
          </a:xfrm>
          <a:prstGeom prst="rect">
            <a:avLst/>
          </a:prstGeom>
          <a:noFill/>
          <a:ln/>
        </p:spPr>
        <p:txBody>
          <a:bodyPr wrap="none" lIns="0" tIns="0" rIns="0" bIns="0" rtlCol="0" anchor="t"/>
          <a:lstStyle/>
          <a:p>
            <a:pPr marL="0" indent="0" algn="l">
              <a:lnSpc>
                <a:spcPts val="2500"/>
              </a:lnSpc>
              <a:buNone/>
            </a:pPr>
            <a:endParaRPr lang="en-US" sz="1550" dirty="0"/>
          </a:p>
        </p:txBody>
      </p:sp>
      <p:sp>
        <p:nvSpPr>
          <p:cNvPr id="5" name="Rectangle: Rounded Corners 4">
            <a:extLst>
              <a:ext uri="{FF2B5EF4-FFF2-40B4-BE49-F238E27FC236}">
                <a16:creationId xmlns:a16="http://schemas.microsoft.com/office/drawing/2014/main" id="{DBC49345-CA6E-49C5-CE0E-3EB4AAA15EF3}"/>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Lst>
          </a:blip>
          <a:stretch>
            <a:fillRect/>
          </a:stretch>
        </p:blipFill>
        <p:spPr>
          <a:xfrm>
            <a:off x="282822" y="456317"/>
            <a:ext cx="14042777" cy="7050793"/>
          </a:xfrm>
          <a:prstGeom prst="rect">
            <a:avLst/>
          </a:prstGeom>
          <a:ln>
            <a:noFill/>
          </a:ln>
          <a:effectLst>
            <a:softEdge rad="112500"/>
          </a:effectLst>
        </p:spPr>
      </p:pic>
      <p:sp>
        <p:nvSpPr>
          <p:cNvPr id="4" name="Text 0"/>
          <p:cNvSpPr/>
          <p:nvPr/>
        </p:nvSpPr>
        <p:spPr>
          <a:xfrm>
            <a:off x="429578" y="9613225"/>
            <a:ext cx="2685336" cy="335518"/>
          </a:xfrm>
          <a:prstGeom prst="rect">
            <a:avLst/>
          </a:prstGeom>
          <a:noFill/>
          <a:ln/>
        </p:spPr>
        <p:txBody>
          <a:bodyPr wrap="none" lIns="0" tIns="0" rIns="0" bIns="0" rtlCol="0" anchor="t"/>
          <a:lstStyle/>
          <a:p>
            <a:pPr marL="0" indent="0" algn="l">
              <a:lnSpc>
                <a:spcPts val="2600"/>
              </a:lnSpc>
              <a:buNone/>
            </a:pPr>
            <a:endParaRPr lang="en-US" sz="2100" dirty="0"/>
          </a:p>
        </p:txBody>
      </p:sp>
      <p:sp>
        <p:nvSpPr>
          <p:cNvPr id="5" name="Rectangle: Rounded Corners 4">
            <a:extLst>
              <a:ext uri="{FF2B5EF4-FFF2-40B4-BE49-F238E27FC236}">
                <a16:creationId xmlns:a16="http://schemas.microsoft.com/office/drawing/2014/main" id="{335F3321-3C71-4384-EAC2-E17B6A10AE36}"/>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075B60-B601-E618-D3C5-E0D3FF377F28}"/>
            </a:ext>
          </a:extLst>
        </p:cNvPr>
        <p:cNvGrpSpPr/>
        <p:nvPr/>
      </p:nvGrpSpPr>
      <p:grpSpPr>
        <a:xfrm>
          <a:off x="0" y="0"/>
          <a:ext cx="0" cy="0"/>
          <a:chOff x="0" y="0"/>
          <a:chExt cx="0" cy="0"/>
        </a:xfrm>
      </p:grpSpPr>
      <p:pic>
        <p:nvPicPr>
          <p:cNvPr id="3" name="Image 1" descr="preencoded.png">
            <a:extLst>
              <a:ext uri="{FF2B5EF4-FFF2-40B4-BE49-F238E27FC236}">
                <a16:creationId xmlns:a16="http://schemas.microsoft.com/office/drawing/2014/main" id="{42989ED8-5044-7928-5E35-EC6CC1EA5F50}"/>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Lst>
          </a:blip>
          <a:stretch>
            <a:fillRect/>
          </a:stretch>
        </p:blipFill>
        <p:spPr>
          <a:xfrm>
            <a:off x="564444" y="456318"/>
            <a:ext cx="13862757" cy="64750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 0">
            <a:extLst>
              <a:ext uri="{FF2B5EF4-FFF2-40B4-BE49-F238E27FC236}">
                <a16:creationId xmlns:a16="http://schemas.microsoft.com/office/drawing/2014/main" id="{7777D51C-A2C5-2E27-50E2-F849BC1D3BA6}"/>
              </a:ext>
            </a:extLst>
          </p:cNvPr>
          <p:cNvSpPr/>
          <p:nvPr/>
        </p:nvSpPr>
        <p:spPr>
          <a:xfrm>
            <a:off x="429578" y="9613225"/>
            <a:ext cx="2685336" cy="335518"/>
          </a:xfrm>
          <a:prstGeom prst="rect">
            <a:avLst/>
          </a:prstGeom>
          <a:noFill/>
          <a:ln/>
        </p:spPr>
        <p:txBody>
          <a:bodyPr wrap="none" lIns="0" tIns="0" rIns="0" bIns="0" rtlCol="0" anchor="t"/>
          <a:lstStyle/>
          <a:p>
            <a:pPr marL="0" indent="0" algn="l">
              <a:lnSpc>
                <a:spcPts val="2600"/>
              </a:lnSpc>
              <a:buNone/>
            </a:pPr>
            <a:endParaRPr lang="en-US" sz="2100" dirty="0"/>
          </a:p>
        </p:txBody>
      </p:sp>
      <p:sp>
        <p:nvSpPr>
          <p:cNvPr id="5" name="Rectangle: Rounded Corners 4">
            <a:extLst>
              <a:ext uri="{FF2B5EF4-FFF2-40B4-BE49-F238E27FC236}">
                <a16:creationId xmlns:a16="http://schemas.microsoft.com/office/drawing/2014/main" id="{54926918-6574-18EA-C959-AFB89D7F10C9}"/>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549479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408503" y="280868"/>
            <a:ext cx="13860653" cy="61537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 0"/>
          <p:cNvSpPr/>
          <p:nvPr/>
        </p:nvSpPr>
        <p:spPr>
          <a:xfrm>
            <a:off x="408503" y="9089946"/>
            <a:ext cx="2553414" cy="319207"/>
          </a:xfrm>
          <a:prstGeom prst="rect">
            <a:avLst/>
          </a:prstGeom>
          <a:noFill/>
          <a:ln/>
        </p:spPr>
        <p:txBody>
          <a:bodyPr wrap="none" lIns="0" tIns="0" rIns="0" bIns="0" rtlCol="0" anchor="t"/>
          <a:lstStyle/>
          <a:p>
            <a:pPr marL="0" indent="0" algn="l">
              <a:lnSpc>
                <a:spcPts val="2500"/>
              </a:lnSpc>
              <a:buNone/>
            </a:pPr>
            <a:endParaRPr lang="en-US" sz="2000" dirty="0"/>
          </a:p>
        </p:txBody>
      </p:sp>
      <p:sp>
        <p:nvSpPr>
          <p:cNvPr id="5" name="Rectangle: Rounded Corners 4">
            <a:extLst>
              <a:ext uri="{FF2B5EF4-FFF2-40B4-BE49-F238E27FC236}">
                <a16:creationId xmlns:a16="http://schemas.microsoft.com/office/drawing/2014/main" id="{3EDDB9F4-F033-463D-5695-581C6F539FEC}"/>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997812-FBC2-9462-7FAD-D4158B8AC3B9}"/>
            </a:ext>
          </a:extLst>
        </p:cNvPr>
        <p:cNvGrpSpPr/>
        <p:nvPr/>
      </p:nvGrpSpPr>
      <p:grpSpPr>
        <a:xfrm>
          <a:off x="0" y="0"/>
          <a:ext cx="0" cy="0"/>
          <a:chOff x="0" y="0"/>
          <a:chExt cx="0" cy="0"/>
        </a:xfrm>
      </p:grpSpPr>
      <p:pic>
        <p:nvPicPr>
          <p:cNvPr id="3" name="Image 1" descr="preencoded.png">
            <a:extLst>
              <a:ext uri="{FF2B5EF4-FFF2-40B4-BE49-F238E27FC236}">
                <a16:creationId xmlns:a16="http://schemas.microsoft.com/office/drawing/2014/main" id="{02B083BE-203C-7B95-33AA-66148088108D}"/>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Lst>
          </a:blip>
          <a:stretch>
            <a:fillRect/>
          </a:stretch>
        </p:blipFill>
        <p:spPr>
          <a:xfrm>
            <a:off x="408503" y="451556"/>
            <a:ext cx="13759053" cy="721360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4" name="Text 0">
            <a:extLst>
              <a:ext uri="{FF2B5EF4-FFF2-40B4-BE49-F238E27FC236}">
                <a16:creationId xmlns:a16="http://schemas.microsoft.com/office/drawing/2014/main" id="{19BB5B0B-DF26-61F1-D76A-9E57C73AE1C4}"/>
              </a:ext>
            </a:extLst>
          </p:cNvPr>
          <p:cNvSpPr/>
          <p:nvPr/>
        </p:nvSpPr>
        <p:spPr>
          <a:xfrm>
            <a:off x="408503" y="9089946"/>
            <a:ext cx="2553414" cy="319207"/>
          </a:xfrm>
          <a:prstGeom prst="rect">
            <a:avLst/>
          </a:prstGeom>
          <a:noFill/>
          <a:ln/>
        </p:spPr>
        <p:txBody>
          <a:bodyPr wrap="none" lIns="0" tIns="0" rIns="0" bIns="0" rtlCol="0" anchor="t"/>
          <a:lstStyle/>
          <a:p>
            <a:pPr marL="0" indent="0" algn="l">
              <a:lnSpc>
                <a:spcPts val="2500"/>
              </a:lnSpc>
              <a:buNone/>
            </a:pPr>
            <a:endParaRPr lang="en-US" sz="2000" dirty="0"/>
          </a:p>
        </p:txBody>
      </p:sp>
      <p:sp>
        <p:nvSpPr>
          <p:cNvPr id="5" name="Rectangle: Rounded Corners 4">
            <a:extLst>
              <a:ext uri="{FF2B5EF4-FFF2-40B4-BE49-F238E27FC236}">
                <a16:creationId xmlns:a16="http://schemas.microsoft.com/office/drawing/2014/main" id="{1D6124C0-91E3-CD33-CA7B-97DC90F4F1DC}"/>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07365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145601" y="879096"/>
            <a:ext cx="10622131" cy="6454916"/>
          </a:xfrm>
          <a:prstGeom prst="rect">
            <a:avLst/>
          </a:prstGeom>
          <a:solidFill>
            <a:srgbClr val="FFFFFF">
              <a:shade val="85000"/>
            </a:srgbClr>
          </a:solidFill>
          <a:ln w="101600" cap="sq">
            <a:solidFill>
              <a:srgbClr val="FDFDFD"/>
            </a:solidFill>
            <a:miter lim="800000"/>
          </a:ln>
          <a:effectLst>
            <a:glow rad="228600">
              <a:schemeClr val="accent4">
                <a:satMod val="175000"/>
                <a:alpha val="40000"/>
              </a:schemeClr>
            </a:glow>
            <a:outerShdw blurRad="50800" dist="38100" dir="10800000" algn="r" rotWithShape="0">
              <a:prstClr val="black">
                <a:alpha val="40000"/>
              </a:prstClr>
            </a:outerShdw>
            <a:reflection blurRad="6350" stA="50000" endA="300" endPos="55000" dir="5400000" sy="-100000" algn="bl" rotWithShape="0"/>
          </a:effectLst>
          <a:scene3d>
            <a:camera prst="isometricOffAxis2Left"/>
            <a:lightRig rig="twoPt" dir="t">
              <a:rot lat="0" lon="0" rev="7200000"/>
            </a:lightRig>
          </a:scene3d>
          <a:sp3d prstMaterial="matte">
            <a:bevelT w="22860" h="12700" prst="relaxedInset"/>
            <a:contourClr>
              <a:srgbClr val="FFFFFF"/>
            </a:contourClr>
          </a:sp3d>
        </p:spPr>
      </p:pic>
      <p:sp>
        <p:nvSpPr>
          <p:cNvPr id="3" name="Text 0"/>
          <p:cNvSpPr/>
          <p:nvPr/>
        </p:nvSpPr>
        <p:spPr>
          <a:xfrm>
            <a:off x="610314" y="7334012"/>
            <a:ext cx="3815120" cy="476845"/>
          </a:xfrm>
          <a:prstGeom prst="rect">
            <a:avLst/>
          </a:prstGeom>
          <a:noFill/>
          <a:ln/>
        </p:spPr>
        <p:txBody>
          <a:bodyPr wrap="none" lIns="0" tIns="0" rIns="0" bIns="0" rtlCol="0" anchor="t"/>
          <a:lstStyle/>
          <a:p>
            <a:pPr marL="0" indent="0" algn="l">
              <a:lnSpc>
                <a:spcPts val="3750"/>
              </a:lnSpc>
              <a:buNone/>
            </a:pPr>
            <a:endParaRPr lang="en-US" sz="3000" dirty="0"/>
          </a:p>
        </p:txBody>
      </p:sp>
      <p:sp>
        <p:nvSpPr>
          <p:cNvPr id="4" name="Rectangle: Rounded Corners 3">
            <a:extLst>
              <a:ext uri="{FF2B5EF4-FFF2-40B4-BE49-F238E27FC236}">
                <a16:creationId xmlns:a16="http://schemas.microsoft.com/office/drawing/2014/main" id="{2D93713A-97A3-A2FD-7DAD-800126307790}"/>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077278"/>
            <a:ext cx="4961811" cy="620078"/>
          </a:xfrm>
          <a:prstGeom prst="rect">
            <a:avLst/>
          </a:prstGeom>
          <a:noFill/>
          <a:ln/>
        </p:spPr>
        <p:txBody>
          <a:bodyPr wrap="none" lIns="0" tIns="0" rIns="0" bIns="0" rtlCol="0" anchor="t"/>
          <a:lstStyle/>
          <a:p>
            <a:pPr marL="0" indent="0" algn="l">
              <a:lnSpc>
                <a:spcPts val="4850"/>
              </a:lnSpc>
              <a:buNone/>
            </a:pPr>
            <a:r>
              <a:rPr lang="en-US" sz="3900" b="1" dirty="0">
                <a:solidFill>
                  <a:srgbClr val="EEAEF6"/>
                </a:solidFill>
                <a:latin typeface="Bricolage Grotesque Extra Bold" pitchFamily="34" charset="0"/>
                <a:ea typeface="Bricolage Grotesque Extra Bold" pitchFamily="34" charset="-122"/>
                <a:cs typeface="Bricolage Grotesque Extra Bold" pitchFamily="34" charset="-120"/>
              </a:rPr>
              <a:t>Project Overview</a:t>
            </a:r>
            <a:endParaRPr lang="en-US" sz="3900" dirty="0"/>
          </a:p>
        </p:txBody>
      </p:sp>
      <p:sp>
        <p:nvSpPr>
          <p:cNvPr id="3" name="Text 1"/>
          <p:cNvSpPr/>
          <p:nvPr/>
        </p:nvSpPr>
        <p:spPr>
          <a:xfrm>
            <a:off x="793790" y="2193369"/>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EEAEF6"/>
                </a:solidFill>
                <a:latin typeface="Bricolage Grotesque Extra Bold" pitchFamily="34" charset="0"/>
                <a:ea typeface="Bricolage Grotesque Extra Bold" pitchFamily="34" charset="-122"/>
                <a:cs typeface="Bricolage Grotesque Extra Bold" pitchFamily="34" charset="-120"/>
              </a:rPr>
              <a:t>Project Objective</a:t>
            </a:r>
            <a:endParaRPr lang="en-US" sz="2300" dirty="0"/>
          </a:p>
        </p:txBody>
      </p:sp>
      <p:sp>
        <p:nvSpPr>
          <p:cNvPr id="4" name="Text 2"/>
          <p:cNvSpPr/>
          <p:nvPr/>
        </p:nvSpPr>
        <p:spPr>
          <a:xfrm>
            <a:off x="793790" y="2763798"/>
            <a:ext cx="7632025" cy="1587698"/>
          </a:xfrm>
          <a:prstGeom prst="rect">
            <a:avLst/>
          </a:prstGeom>
          <a:noFill/>
          <a:ln/>
        </p:spPr>
        <p:txBody>
          <a:bodyPr wrap="square" lIns="0" tIns="0" rIns="0" bIns="0" rtlCol="0" anchor="t"/>
          <a:lstStyle/>
          <a:p>
            <a:pPr marL="0" indent="0" algn="l">
              <a:lnSpc>
                <a:spcPts val="2500"/>
              </a:lnSpc>
              <a:buNone/>
            </a:pPr>
            <a:r>
              <a:rPr lang="en-US" sz="1550" dirty="0">
                <a:solidFill>
                  <a:srgbClr val="E5DCE6"/>
                </a:solidFill>
                <a:latin typeface="Montserrat" pitchFamily="34" charset="0"/>
                <a:ea typeface="Montserrat" pitchFamily="34" charset="-122"/>
                <a:cs typeface="Montserrat" pitchFamily="34" charset="-120"/>
              </a:rPr>
              <a:t>This comprehensive system analyzes global job market trends, provides salary insights across different regions, and delivers intelligent job recommendations powered by machine learning. The platform bridges the gap between job seekers and opportunities through data-driven career guidance.</a:t>
            </a:r>
            <a:endParaRPr lang="en-US" sz="1550" dirty="0"/>
          </a:p>
        </p:txBody>
      </p:sp>
      <p:sp>
        <p:nvSpPr>
          <p:cNvPr id="5" name="Text 3"/>
          <p:cNvSpPr/>
          <p:nvPr/>
        </p:nvSpPr>
        <p:spPr>
          <a:xfrm>
            <a:off x="793790" y="454985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EAEF6"/>
                </a:solidFill>
                <a:latin typeface="Bricolage Grotesque Extra Bold" pitchFamily="34" charset="0"/>
                <a:ea typeface="Bricolage Grotesque Extra Bold" pitchFamily="34" charset="-122"/>
                <a:cs typeface="Bricolage Grotesque Extra Bold" pitchFamily="34" charset="-120"/>
              </a:rPr>
              <a:t>Key Technologies</a:t>
            </a:r>
            <a:endParaRPr lang="en-US" sz="1950" dirty="0"/>
          </a:p>
        </p:txBody>
      </p:sp>
      <p:sp>
        <p:nvSpPr>
          <p:cNvPr id="6" name="Text 4"/>
          <p:cNvSpPr/>
          <p:nvPr/>
        </p:nvSpPr>
        <p:spPr>
          <a:xfrm>
            <a:off x="793790" y="5058370"/>
            <a:ext cx="7632025"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E5DCE6"/>
                </a:solidFill>
                <a:latin typeface="Montserrat" pitchFamily="34" charset="0"/>
                <a:ea typeface="Montserrat" pitchFamily="34" charset="-122"/>
                <a:cs typeface="Montserrat" pitchFamily="34" charset="-120"/>
              </a:rPr>
              <a:t>Python</a:t>
            </a:r>
            <a:r>
              <a:rPr lang="en-US" sz="1550" dirty="0">
                <a:solidFill>
                  <a:srgbClr val="E5DCE6"/>
                </a:solidFill>
                <a:latin typeface="Montserrat" pitchFamily="34" charset="0"/>
                <a:ea typeface="Montserrat" pitchFamily="34" charset="-122"/>
                <a:cs typeface="Montserrat" pitchFamily="34" charset="-120"/>
              </a:rPr>
              <a:t> for core data processing and analysis</a:t>
            </a:r>
            <a:endParaRPr lang="en-US" sz="1550" dirty="0"/>
          </a:p>
        </p:txBody>
      </p:sp>
      <p:sp>
        <p:nvSpPr>
          <p:cNvPr id="7" name="Text 5"/>
          <p:cNvSpPr/>
          <p:nvPr/>
        </p:nvSpPr>
        <p:spPr>
          <a:xfrm>
            <a:off x="793790" y="5445323"/>
            <a:ext cx="7632025"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E5DCE6"/>
                </a:solidFill>
                <a:latin typeface="Montserrat" pitchFamily="34" charset="0"/>
                <a:ea typeface="Montserrat" pitchFamily="34" charset="-122"/>
                <a:cs typeface="Montserrat" pitchFamily="34" charset="-120"/>
              </a:rPr>
              <a:t>Pandas</a:t>
            </a:r>
            <a:r>
              <a:rPr lang="en-US" sz="1550" dirty="0">
                <a:solidFill>
                  <a:srgbClr val="E5DCE6"/>
                </a:solidFill>
                <a:latin typeface="Montserrat" pitchFamily="34" charset="0"/>
                <a:ea typeface="Montserrat" pitchFamily="34" charset="-122"/>
                <a:cs typeface="Montserrat" pitchFamily="34" charset="-120"/>
              </a:rPr>
              <a:t> for data manipulation and cleaning</a:t>
            </a:r>
            <a:endParaRPr lang="en-US" sz="1550" dirty="0"/>
          </a:p>
        </p:txBody>
      </p:sp>
      <p:sp>
        <p:nvSpPr>
          <p:cNvPr id="8" name="Text 6"/>
          <p:cNvSpPr/>
          <p:nvPr/>
        </p:nvSpPr>
        <p:spPr>
          <a:xfrm>
            <a:off x="793790" y="5832277"/>
            <a:ext cx="7632025"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E5DCE6"/>
                </a:solidFill>
                <a:latin typeface="Montserrat" pitchFamily="34" charset="0"/>
                <a:ea typeface="Montserrat" pitchFamily="34" charset="-122"/>
                <a:cs typeface="Montserrat" pitchFamily="34" charset="-120"/>
              </a:rPr>
              <a:t>Scikit-learn</a:t>
            </a:r>
            <a:r>
              <a:rPr lang="en-US" sz="1550" dirty="0">
                <a:solidFill>
                  <a:srgbClr val="E5DCE6"/>
                </a:solidFill>
                <a:latin typeface="Montserrat" pitchFamily="34" charset="0"/>
                <a:ea typeface="Montserrat" pitchFamily="34" charset="-122"/>
                <a:cs typeface="Montserrat" pitchFamily="34" charset="-120"/>
              </a:rPr>
              <a:t> for machine learning models</a:t>
            </a:r>
            <a:endParaRPr lang="en-US" sz="1550" dirty="0"/>
          </a:p>
        </p:txBody>
      </p:sp>
      <p:sp>
        <p:nvSpPr>
          <p:cNvPr id="9" name="Text 7"/>
          <p:cNvSpPr/>
          <p:nvPr/>
        </p:nvSpPr>
        <p:spPr>
          <a:xfrm>
            <a:off x="793790" y="6219230"/>
            <a:ext cx="7632025"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E5DCE6"/>
                </a:solidFill>
                <a:latin typeface="Montserrat" pitchFamily="34" charset="0"/>
                <a:ea typeface="Montserrat" pitchFamily="34" charset="-122"/>
                <a:cs typeface="Montserrat" pitchFamily="34" charset="-120"/>
              </a:rPr>
              <a:t>Streamlit</a:t>
            </a:r>
            <a:r>
              <a:rPr lang="en-US" sz="1550" dirty="0">
                <a:solidFill>
                  <a:srgbClr val="E5DCE6"/>
                </a:solidFill>
                <a:latin typeface="Montserrat" pitchFamily="34" charset="0"/>
                <a:ea typeface="Montserrat" pitchFamily="34" charset="-122"/>
                <a:cs typeface="Montserrat" pitchFamily="34" charset="-120"/>
              </a:rPr>
              <a:t> for interactive web application</a:t>
            </a:r>
            <a:endParaRPr lang="en-US" sz="1550" dirty="0"/>
          </a:p>
        </p:txBody>
      </p:sp>
      <p:sp>
        <p:nvSpPr>
          <p:cNvPr id="10" name="Text 8"/>
          <p:cNvSpPr/>
          <p:nvPr/>
        </p:nvSpPr>
        <p:spPr>
          <a:xfrm>
            <a:off x="793790" y="6606183"/>
            <a:ext cx="7632025"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E5DCE6"/>
                </a:solidFill>
                <a:latin typeface="Montserrat" pitchFamily="34" charset="0"/>
                <a:ea typeface="Montserrat" pitchFamily="34" charset="-122"/>
                <a:cs typeface="Montserrat" pitchFamily="34" charset="-120"/>
              </a:rPr>
              <a:t>Seaborn</a:t>
            </a:r>
            <a:r>
              <a:rPr lang="en-US" sz="1550" dirty="0">
                <a:solidFill>
                  <a:srgbClr val="E5DCE6"/>
                </a:solidFill>
                <a:latin typeface="Montserrat" pitchFamily="34" charset="0"/>
                <a:ea typeface="Montserrat" pitchFamily="34" charset="-122"/>
                <a:cs typeface="Montserrat" pitchFamily="34" charset="-120"/>
              </a:rPr>
              <a:t> for sophisticated visualizations</a:t>
            </a:r>
            <a:endParaRPr lang="en-US" sz="1550" dirty="0"/>
          </a:p>
        </p:txBody>
      </p:sp>
      <p:sp>
        <p:nvSpPr>
          <p:cNvPr id="11" name="Text 9"/>
          <p:cNvSpPr/>
          <p:nvPr/>
        </p:nvSpPr>
        <p:spPr>
          <a:xfrm>
            <a:off x="8917543" y="2193369"/>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EAEF6"/>
                </a:solidFill>
                <a:latin typeface="Bricolage Grotesque Extra Bold" pitchFamily="34" charset="0"/>
                <a:ea typeface="Bricolage Grotesque Extra Bold" pitchFamily="34" charset="-122"/>
                <a:cs typeface="Bricolage Grotesque Extra Bold" pitchFamily="34" charset="-120"/>
              </a:rPr>
              <a:t>Target Audience</a:t>
            </a:r>
            <a:endParaRPr lang="en-US" sz="1950" dirty="0"/>
          </a:p>
        </p:txBody>
      </p:sp>
      <p:sp>
        <p:nvSpPr>
          <p:cNvPr id="12" name="Shape 10"/>
          <p:cNvSpPr/>
          <p:nvPr/>
        </p:nvSpPr>
        <p:spPr>
          <a:xfrm>
            <a:off x="8917543" y="2726769"/>
            <a:ext cx="4926568" cy="1268492"/>
          </a:xfrm>
          <a:prstGeom prst="roundRect">
            <a:avLst>
              <a:gd name="adj" fmla="val 6572"/>
            </a:avLst>
          </a:prstGeom>
          <a:solidFill>
            <a:srgbClr val="090E3F"/>
          </a:solidFill>
          <a:ln w="22860">
            <a:solidFill>
              <a:srgbClr val="414677"/>
            </a:solidFill>
            <a:prstDash val="solid"/>
          </a:ln>
        </p:spPr>
      </p:sp>
      <p:sp>
        <p:nvSpPr>
          <p:cNvPr id="13" name="Text 11"/>
          <p:cNvSpPr/>
          <p:nvPr/>
        </p:nvSpPr>
        <p:spPr>
          <a:xfrm>
            <a:off x="9138761" y="2947988"/>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5DCE6"/>
                </a:solidFill>
                <a:latin typeface="Bricolage Grotesque Extra Bold" pitchFamily="34" charset="0"/>
                <a:ea typeface="Bricolage Grotesque Extra Bold" pitchFamily="34" charset="-122"/>
                <a:cs typeface="Bricolage Grotesque Extra Bold" pitchFamily="34" charset="-120"/>
              </a:rPr>
              <a:t>Job Seekers</a:t>
            </a:r>
            <a:endParaRPr lang="en-US" sz="1950" dirty="0"/>
          </a:p>
        </p:txBody>
      </p:sp>
      <p:sp>
        <p:nvSpPr>
          <p:cNvPr id="14" name="Text 12"/>
          <p:cNvSpPr/>
          <p:nvPr/>
        </p:nvSpPr>
        <p:spPr>
          <a:xfrm>
            <a:off x="9138761" y="3456503"/>
            <a:ext cx="4484132" cy="317540"/>
          </a:xfrm>
          <a:prstGeom prst="rect">
            <a:avLst/>
          </a:prstGeom>
          <a:noFill/>
          <a:ln/>
        </p:spPr>
        <p:txBody>
          <a:bodyPr wrap="none" lIns="0" tIns="0" rIns="0" bIns="0" rtlCol="0" anchor="t"/>
          <a:lstStyle/>
          <a:p>
            <a:pPr marL="0" indent="0" algn="l">
              <a:lnSpc>
                <a:spcPts val="2500"/>
              </a:lnSpc>
              <a:buNone/>
            </a:pPr>
            <a:r>
              <a:rPr lang="en-US" sz="1550" dirty="0">
                <a:solidFill>
                  <a:srgbClr val="E5DCE6"/>
                </a:solidFill>
                <a:latin typeface="Montserrat" pitchFamily="34" charset="0"/>
                <a:ea typeface="Montserrat" pitchFamily="34" charset="-122"/>
                <a:cs typeface="Montserrat" pitchFamily="34" charset="-120"/>
              </a:rPr>
              <a:t>Finding personalized career opportunities</a:t>
            </a:r>
            <a:endParaRPr lang="en-US" sz="1550" dirty="0"/>
          </a:p>
        </p:txBody>
      </p:sp>
      <p:sp>
        <p:nvSpPr>
          <p:cNvPr id="15" name="Shape 13"/>
          <p:cNvSpPr/>
          <p:nvPr/>
        </p:nvSpPr>
        <p:spPr>
          <a:xfrm>
            <a:off x="8917543" y="4193619"/>
            <a:ext cx="4926568" cy="1268492"/>
          </a:xfrm>
          <a:prstGeom prst="roundRect">
            <a:avLst>
              <a:gd name="adj" fmla="val 6572"/>
            </a:avLst>
          </a:prstGeom>
          <a:solidFill>
            <a:srgbClr val="090E3F"/>
          </a:solidFill>
          <a:ln w="22860">
            <a:solidFill>
              <a:srgbClr val="414677"/>
            </a:solidFill>
            <a:prstDash val="solid"/>
          </a:ln>
        </p:spPr>
      </p:sp>
      <p:sp>
        <p:nvSpPr>
          <p:cNvPr id="16" name="Text 14"/>
          <p:cNvSpPr/>
          <p:nvPr/>
        </p:nvSpPr>
        <p:spPr>
          <a:xfrm>
            <a:off x="9138761" y="4414838"/>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5DCE6"/>
                </a:solidFill>
                <a:latin typeface="Bricolage Grotesque Extra Bold" pitchFamily="34" charset="0"/>
                <a:ea typeface="Bricolage Grotesque Extra Bold" pitchFamily="34" charset="-122"/>
                <a:cs typeface="Bricolage Grotesque Extra Bold" pitchFamily="34" charset="-120"/>
              </a:rPr>
              <a:t>Recruiters</a:t>
            </a:r>
            <a:endParaRPr lang="en-US" sz="1950" dirty="0"/>
          </a:p>
        </p:txBody>
      </p:sp>
      <p:sp>
        <p:nvSpPr>
          <p:cNvPr id="17" name="Text 15"/>
          <p:cNvSpPr/>
          <p:nvPr/>
        </p:nvSpPr>
        <p:spPr>
          <a:xfrm>
            <a:off x="9138761" y="4923353"/>
            <a:ext cx="4484132" cy="317540"/>
          </a:xfrm>
          <a:prstGeom prst="rect">
            <a:avLst/>
          </a:prstGeom>
          <a:noFill/>
          <a:ln/>
        </p:spPr>
        <p:txBody>
          <a:bodyPr wrap="none" lIns="0" tIns="0" rIns="0" bIns="0" rtlCol="0" anchor="t"/>
          <a:lstStyle/>
          <a:p>
            <a:pPr marL="0" indent="0" algn="l">
              <a:lnSpc>
                <a:spcPts val="2500"/>
              </a:lnSpc>
              <a:buNone/>
            </a:pPr>
            <a:r>
              <a:rPr lang="en-US" sz="1550" dirty="0">
                <a:solidFill>
                  <a:srgbClr val="E5DCE6"/>
                </a:solidFill>
                <a:latin typeface="Montserrat" pitchFamily="34" charset="0"/>
                <a:ea typeface="Montserrat" pitchFamily="34" charset="-122"/>
                <a:cs typeface="Montserrat" pitchFamily="34" charset="-120"/>
              </a:rPr>
              <a:t>Understanding hiring trends and patterns</a:t>
            </a:r>
            <a:endParaRPr lang="en-US" sz="1550" dirty="0"/>
          </a:p>
        </p:txBody>
      </p:sp>
      <p:sp>
        <p:nvSpPr>
          <p:cNvPr id="18" name="Shape 16"/>
          <p:cNvSpPr/>
          <p:nvPr/>
        </p:nvSpPr>
        <p:spPr>
          <a:xfrm>
            <a:off x="8917543" y="5660469"/>
            <a:ext cx="4926568" cy="1268492"/>
          </a:xfrm>
          <a:prstGeom prst="roundRect">
            <a:avLst>
              <a:gd name="adj" fmla="val 6572"/>
            </a:avLst>
          </a:prstGeom>
          <a:solidFill>
            <a:srgbClr val="090E3F"/>
          </a:solidFill>
          <a:ln w="22860">
            <a:solidFill>
              <a:srgbClr val="414677"/>
            </a:solidFill>
            <a:prstDash val="solid"/>
          </a:ln>
        </p:spPr>
      </p:sp>
      <p:sp>
        <p:nvSpPr>
          <p:cNvPr id="19" name="Text 17"/>
          <p:cNvSpPr/>
          <p:nvPr/>
        </p:nvSpPr>
        <p:spPr>
          <a:xfrm>
            <a:off x="9138761" y="5881688"/>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5DCE6"/>
                </a:solidFill>
                <a:latin typeface="Bricolage Grotesque Extra Bold" pitchFamily="34" charset="0"/>
                <a:ea typeface="Bricolage Grotesque Extra Bold" pitchFamily="34" charset="-122"/>
                <a:cs typeface="Bricolage Grotesque Extra Bold" pitchFamily="34" charset="-120"/>
              </a:rPr>
              <a:t>Career Coaches</a:t>
            </a:r>
            <a:endParaRPr lang="en-US" sz="1950" dirty="0"/>
          </a:p>
        </p:txBody>
      </p:sp>
      <p:sp>
        <p:nvSpPr>
          <p:cNvPr id="20" name="Text 18"/>
          <p:cNvSpPr/>
          <p:nvPr/>
        </p:nvSpPr>
        <p:spPr>
          <a:xfrm>
            <a:off x="9138761" y="6390203"/>
            <a:ext cx="4484132" cy="317540"/>
          </a:xfrm>
          <a:prstGeom prst="rect">
            <a:avLst/>
          </a:prstGeom>
          <a:noFill/>
          <a:ln/>
        </p:spPr>
        <p:txBody>
          <a:bodyPr wrap="none" lIns="0" tIns="0" rIns="0" bIns="0" rtlCol="0" anchor="t"/>
          <a:lstStyle/>
          <a:p>
            <a:pPr marL="0" indent="0" algn="l">
              <a:lnSpc>
                <a:spcPts val="2500"/>
              </a:lnSpc>
              <a:buNone/>
            </a:pPr>
            <a:r>
              <a:rPr lang="en-US" sz="1550" dirty="0">
                <a:solidFill>
                  <a:srgbClr val="E5DCE6"/>
                </a:solidFill>
                <a:latin typeface="Montserrat" pitchFamily="34" charset="0"/>
                <a:ea typeface="Montserrat" pitchFamily="34" charset="-122"/>
                <a:cs typeface="Montserrat" pitchFamily="34" charset="-120"/>
              </a:rPr>
              <a:t>Guiding clients with data insights</a:t>
            </a:r>
            <a:endParaRPr lang="en-US" sz="1550" dirty="0"/>
          </a:p>
        </p:txBody>
      </p:sp>
      <p:sp>
        <p:nvSpPr>
          <p:cNvPr id="21" name="Rectangle: Rounded Corners 20">
            <a:extLst>
              <a:ext uri="{FF2B5EF4-FFF2-40B4-BE49-F238E27FC236}">
                <a16:creationId xmlns:a16="http://schemas.microsoft.com/office/drawing/2014/main" id="{FBACC060-8E7B-7D02-CA68-CD5035B0A2D5}"/>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605076" y="501848"/>
            <a:ext cx="5762982" cy="472678"/>
          </a:xfrm>
          <a:prstGeom prst="rect">
            <a:avLst/>
          </a:prstGeom>
          <a:noFill/>
          <a:ln/>
        </p:spPr>
        <p:txBody>
          <a:bodyPr wrap="none" lIns="0" tIns="0" rIns="0" bIns="0" rtlCol="0" anchor="t"/>
          <a:lstStyle/>
          <a:p>
            <a:pPr marL="0" indent="0" algn="l">
              <a:lnSpc>
                <a:spcPts val="3700"/>
              </a:lnSpc>
              <a:buNone/>
            </a:pPr>
            <a:r>
              <a:rPr lang="en-US" sz="2950" b="1" dirty="0">
                <a:solidFill>
                  <a:srgbClr val="EEAEF6"/>
                </a:solidFill>
                <a:latin typeface="Bricolage Grotesque Extra Bold" pitchFamily="34" charset="0"/>
                <a:ea typeface="Bricolage Grotesque Extra Bold" pitchFamily="34" charset="-122"/>
                <a:cs typeface="Bricolage Grotesque Extra Bold" pitchFamily="34" charset="-120"/>
              </a:rPr>
              <a:t>Data Cleaning &amp; Preprocessing</a:t>
            </a:r>
            <a:endParaRPr lang="en-US" sz="2950" dirty="0"/>
          </a:p>
        </p:txBody>
      </p:sp>
      <p:sp>
        <p:nvSpPr>
          <p:cNvPr id="4" name="Text 1"/>
          <p:cNvSpPr/>
          <p:nvPr/>
        </p:nvSpPr>
        <p:spPr>
          <a:xfrm>
            <a:off x="605076" y="1201341"/>
            <a:ext cx="7933849" cy="484108"/>
          </a:xfrm>
          <a:prstGeom prst="rect">
            <a:avLst/>
          </a:prstGeom>
          <a:noFill/>
          <a:ln/>
        </p:spPr>
        <p:txBody>
          <a:bodyPr wrap="square" lIns="0" tIns="0" rIns="0" bIns="0" rtlCol="0" anchor="t"/>
          <a:lstStyle/>
          <a:p>
            <a:pPr marL="0" indent="0" algn="l">
              <a:lnSpc>
                <a:spcPts val="1900"/>
              </a:lnSpc>
              <a:buNone/>
            </a:pPr>
            <a:r>
              <a:rPr lang="en-US" sz="1150" dirty="0">
                <a:solidFill>
                  <a:srgbClr val="E5DCE6"/>
                </a:solidFill>
                <a:latin typeface="Montserrat" pitchFamily="34" charset="0"/>
                <a:ea typeface="Montserrat" pitchFamily="34" charset="-122"/>
                <a:cs typeface="Montserrat" pitchFamily="34" charset="-120"/>
              </a:rPr>
              <a:t>Building a robust recommendation system requires pristine, well-structured data. Our preprocessing pipeline ensures data quality and consistency across all dimensions.</a:t>
            </a:r>
            <a:endParaRPr lang="en-US" sz="1150" dirty="0"/>
          </a:p>
        </p:txBody>
      </p:sp>
      <p:sp>
        <p:nvSpPr>
          <p:cNvPr id="5" name="Text 2"/>
          <p:cNvSpPr/>
          <p:nvPr/>
        </p:nvSpPr>
        <p:spPr>
          <a:xfrm>
            <a:off x="605076" y="1855589"/>
            <a:ext cx="151209" cy="189071"/>
          </a:xfrm>
          <a:prstGeom prst="rect">
            <a:avLst/>
          </a:prstGeom>
          <a:noFill/>
          <a:ln/>
        </p:spPr>
        <p:txBody>
          <a:bodyPr wrap="none" lIns="0" tIns="0" rIns="0" bIns="0" rtlCol="0" anchor="t"/>
          <a:lstStyle/>
          <a:p>
            <a:pPr marL="0" indent="0" algn="l">
              <a:lnSpc>
                <a:spcPts val="1900"/>
              </a:lnSpc>
              <a:buNone/>
            </a:pPr>
            <a:r>
              <a:rPr lang="en-US" sz="1150" dirty="0">
                <a:solidFill>
                  <a:srgbClr val="E5DCE6"/>
                </a:solidFill>
                <a:latin typeface="Bricolage Grotesque Light" pitchFamily="34" charset="0"/>
                <a:ea typeface="Bricolage Grotesque Light" pitchFamily="34" charset="-122"/>
                <a:cs typeface="Bricolage Grotesque Light" pitchFamily="34" charset="-120"/>
              </a:rPr>
              <a:t>01</a:t>
            </a:r>
            <a:endParaRPr lang="en-US" sz="1150" dirty="0"/>
          </a:p>
        </p:txBody>
      </p:sp>
      <p:sp>
        <p:nvSpPr>
          <p:cNvPr id="6" name="Shape 3"/>
          <p:cNvSpPr/>
          <p:nvPr/>
        </p:nvSpPr>
        <p:spPr>
          <a:xfrm>
            <a:off x="605076" y="2097405"/>
            <a:ext cx="7933849" cy="15240"/>
          </a:xfrm>
          <a:prstGeom prst="rect">
            <a:avLst/>
          </a:prstGeom>
          <a:solidFill>
            <a:srgbClr val="EEAEF6"/>
          </a:solidFill>
          <a:ln/>
        </p:spPr>
      </p:sp>
      <p:sp>
        <p:nvSpPr>
          <p:cNvPr id="7" name="Text 4"/>
          <p:cNvSpPr/>
          <p:nvPr/>
        </p:nvSpPr>
        <p:spPr>
          <a:xfrm>
            <a:off x="605076" y="2203490"/>
            <a:ext cx="4059912" cy="236339"/>
          </a:xfrm>
          <a:prstGeom prst="rect">
            <a:avLst/>
          </a:prstGeom>
          <a:noFill/>
          <a:ln/>
        </p:spPr>
        <p:txBody>
          <a:bodyPr wrap="none" lIns="0" tIns="0" rIns="0" bIns="0" rtlCol="0" anchor="t"/>
          <a:lstStyle/>
          <a:p>
            <a:pPr marL="0" indent="0" algn="l">
              <a:lnSpc>
                <a:spcPts val="1850"/>
              </a:lnSpc>
              <a:buNone/>
            </a:pPr>
            <a:r>
              <a:rPr lang="en-US" sz="1450" b="1" dirty="0">
                <a:solidFill>
                  <a:srgbClr val="E5DCE6"/>
                </a:solidFill>
                <a:latin typeface="Bricolage Grotesque Extra Bold" pitchFamily="34" charset="0"/>
                <a:ea typeface="Bricolage Grotesque Extra Bold" pitchFamily="34" charset="-122"/>
                <a:cs typeface="Bricolage Grotesque Extra Bold" pitchFamily="34" charset="-120"/>
              </a:rPr>
              <a:t>Duplicate Removal &amp; Missing Data Handling</a:t>
            </a:r>
            <a:endParaRPr lang="en-US" sz="1450" dirty="0"/>
          </a:p>
        </p:txBody>
      </p:sp>
      <p:sp>
        <p:nvSpPr>
          <p:cNvPr id="8" name="Text 5"/>
          <p:cNvSpPr/>
          <p:nvPr/>
        </p:nvSpPr>
        <p:spPr>
          <a:xfrm>
            <a:off x="605076" y="2530554"/>
            <a:ext cx="7933849" cy="242054"/>
          </a:xfrm>
          <a:prstGeom prst="rect">
            <a:avLst/>
          </a:prstGeom>
          <a:noFill/>
          <a:ln/>
        </p:spPr>
        <p:txBody>
          <a:bodyPr wrap="none" lIns="0" tIns="0" rIns="0" bIns="0" rtlCol="0" anchor="t"/>
          <a:lstStyle/>
          <a:p>
            <a:pPr marL="0" indent="0" algn="l">
              <a:lnSpc>
                <a:spcPts val="1900"/>
              </a:lnSpc>
              <a:buNone/>
            </a:pPr>
            <a:r>
              <a:rPr lang="en-US" sz="1150" dirty="0">
                <a:solidFill>
                  <a:srgbClr val="E5DCE6"/>
                </a:solidFill>
                <a:latin typeface="Montserrat" pitchFamily="34" charset="0"/>
                <a:ea typeface="Montserrat" pitchFamily="34" charset="-122"/>
                <a:cs typeface="Montserrat" pitchFamily="34" charset="-120"/>
              </a:rPr>
              <a:t>Eliminated redundant entries and strategically addressed missing values to maintain dataset integrity</a:t>
            </a:r>
            <a:endParaRPr lang="en-US" sz="1150" dirty="0"/>
          </a:p>
        </p:txBody>
      </p:sp>
      <p:sp>
        <p:nvSpPr>
          <p:cNvPr id="9" name="Text 6"/>
          <p:cNvSpPr/>
          <p:nvPr/>
        </p:nvSpPr>
        <p:spPr>
          <a:xfrm>
            <a:off x="605076" y="3037165"/>
            <a:ext cx="151209" cy="189071"/>
          </a:xfrm>
          <a:prstGeom prst="rect">
            <a:avLst/>
          </a:prstGeom>
          <a:noFill/>
          <a:ln/>
        </p:spPr>
        <p:txBody>
          <a:bodyPr wrap="none" lIns="0" tIns="0" rIns="0" bIns="0" rtlCol="0" anchor="t"/>
          <a:lstStyle/>
          <a:p>
            <a:pPr marL="0" indent="0" algn="l">
              <a:lnSpc>
                <a:spcPts val="1900"/>
              </a:lnSpc>
              <a:buNone/>
            </a:pPr>
            <a:r>
              <a:rPr lang="en-US" sz="1150" dirty="0">
                <a:solidFill>
                  <a:srgbClr val="E5DCE6"/>
                </a:solidFill>
                <a:latin typeface="Bricolage Grotesque Light" pitchFamily="34" charset="0"/>
                <a:ea typeface="Bricolage Grotesque Light" pitchFamily="34" charset="-122"/>
                <a:cs typeface="Bricolage Grotesque Light" pitchFamily="34" charset="-120"/>
              </a:rPr>
              <a:t>02</a:t>
            </a:r>
            <a:endParaRPr lang="en-US" sz="1150" dirty="0"/>
          </a:p>
        </p:txBody>
      </p:sp>
      <p:sp>
        <p:nvSpPr>
          <p:cNvPr id="10" name="Shape 7"/>
          <p:cNvSpPr/>
          <p:nvPr/>
        </p:nvSpPr>
        <p:spPr>
          <a:xfrm>
            <a:off x="605076" y="3278981"/>
            <a:ext cx="7933849" cy="15240"/>
          </a:xfrm>
          <a:prstGeom prst="rect">
            <a:avLst/>
          </a:prstGeom>
          <a:solidFill>
            <a:srgbClr val="EEAEF6"/>
          </a:solidFill>
          <a:ln/>
        </p:spPr>
      </p:sp>
      <p:sp>
        <p:nvSpPr>
          <p:cNvPr id="11" name="Text 8"/>
          <p:cNvSpPr/>
          <p:nvPr/>
        </p:nvSpPr>
        <p:spPr>
          <a:xfrm>
            <a:off x="605076" y="3385066"/>
            <a:ext cx="1894880" cy="236339"/>
          </a:xfrm>
          <a:prstGeom prst="rect">
            <a:avLst/>
          </a:prstGeom>
          <a:noFill/>
          <a:ln/>
        </p:spPr>
        <p:txBody>
          <a:bodyPr wrap="none" lIns="0" tIns="0" rIns="0" bIns="0" rtlCol="0" anchor="t"/>
          <a:lstStyle/>
          <a:p>
            <a:pPr marL="0" indent="0" algn="l">
              <a:lnSpc>
                <a:spcPts val="1850"/>
              </a:lnSpc>
              <a:buNone/>
            </a:pPr>
            <a:r>
              <a:rPr lang="en-US" sz="1450" b="1" dirty="0">
                <a:solidFill>
                  <a:srgbClr val="E5DCE6"/>
                </a:solidFill>
                <a:latin typeface="Bricolage Grotesque Extra Bold" pitchFamily="34" charset="0"/>
                <a:ea typeface="Bricolage Grotesque Extra Bold" pitchFamily="34" charset="-122"/>
                <a:cs typeface="Bricolage Grotesque Extra Bold" pitchFamily="34" charset="-120"/>
              </a:rPr>
              <a:t>Feature Engineering</a:t>
            </a:r>
            <a:endParaRPr lang="en-US" sz="1450" dirty="0"/>
          </a:p>
        </p:txBody>
      </p:sp>
      <p:sp>
        <p:nvSpPr>
          <p:cNvPr id="12" name="Text 9"/>
          <p:cNvSpPr/>
          <p:nvPr/>
        </p:nvSpPr>
        <p:spPr>
          <a:xfrm>
            <a:off x="605076" y="3712131"/>
            <a:ext cx="7933849" cy="242054"/>
          </a:xfrm>
          <a:prstGeom prst="rect">
            <a:avLst/>
          </a:prstGeom>
          <a:noFill/>
          <a:ln/>
        </p:spPr>
        <p:txBody>
          <a:bodyPr wrap="none" lIns="0" tIns="0" rIns="0" bIns="0" rtlCol="0" anchor="t"/>
          <a:lstStyle/>
          <a:p>
            <a:pPr marL="0" indent="0" algn="l">
              <a:lnSpc>
                <a:spcPts val="1900"/>
              </a:lnSpc>
              <a:buNone/>
            </a:pPr>
            <a:r>
              <a:rPr lang="en-US" sz="1150" dirty="0">
                <a:solidFill>
                  <a:srgbClr val="E5DCE6"/>
                </a:solidFill>
                <a:latin typeface="Montserrat" pitchFamily="34" charset="0"/>
                <a:ea typeface="Montserrat" pitchFamily="34" charset="-122"/>
                <a:cs typeface="Montserrat" pitchFamily="34" charset="-120"/>
              </a:rPr>
              <a:t>Created </a:t>
            </a:r>
            <a:r>
              <a:rPr lang="en-US" sz="1150" b="1" dirty="0">
                <a:solidFill>
                  <a:srgbClr val="E5DCE6"/>
                </a:solidFill>
                <a:latin typeface="Montserrat" pitchFamily="34" charset="0"/>
                <a:ea typeface="Montserrat" pitchFamily="34" charset="-122"/>
                <a:cs typeface="Montserrat" pitchFamily="34" charset="-120"/>
              </a:rPr>
              <a:t>avg_hourly_rate</a:t>
            </a:r>
            <a:r>
              <a:rPr lang="en-US" sz="1150" dirty="0">
                <a:solidFill>
                  <a:srgbClr val="E5DCE6"/>
                </a:solidFill>
                <a:latin typeface="Montserrat" pitchFamily="34" charset="0"/>
                <a:ea typeface="Montserrat" pitchFamily="34" charset="-122"/>
                <a:cs typeface="Montserrat" pitchFamily="34" charset="-120"/>
              </a:rPr>
              <a:t> metric and intelligently filled job type classifications based on role patterns</a:t>
            </a:r>
            <a:endParaRPr lang="en-US" sz="1150" dirty="0"/>
          </a:p>
        </p:txBody>
      </p:sp>
      <p:sp>
        <p:nvSpPr>
          <p:cNvPr id="13" name="Text 10"/>
          <p:cNvSpPr/>
          <p:nvPr/>
        </p:nvSpPr>
        <p:spPr>
          <a:xfrm>
            <a:off x="605076" y="4218742"/>
            <a:ext cx="151209" cy="189071"/>
          </a:xfrm>
          <a:prstGeom prst="rect">
            <a:avLst/>
          </a:prstGeom>
          <a:noFill/>
          <a:ln/>
        </p:spPr>
        <p:txBody>
          <a:bodyPr wrap="none" lIns="0" tIns="0" rIns="0" bIns="0" rtlCol="0" anchor="t"/>
          <a:lstStyle/>
          <a:p>
            <a:pPr marL="0" indent="0" algn="l">
              <a:lnSpc>
                <a:spcPts val="1900"/>
              </a:lnSpc>
              <a:buNone/>
            </a:pPr>
            <a:r>
              <a:rPr lang="en-US" sz="1150" dirty="0">
                <a:solidFill>
                  <a:srgbClr val="E5DCE6"/>
                </a:solidFill>
                <a:latin typeface="Bricolage Grotesque Light" pitchFamily="34" charset="0"/>
                <a:ea typeface="Bricolage Grotesque Light" pitchFamily="34" charset="-122"/>
                <a:cs typeface="Bricolage Grotesque Light" pitchFamily="34" charset="-120"/>
              </a:rPr>
              <a:t>03</a:t>
            </a:r>
            <a:endParaRPr lang="en-US" sz="1150" dirty="0"/>
          </a:p>
        </p:txBody>
      </p:sp>
      <p:sp>
        <p:nvSpPr>
          <p:cNvPr id="14" name="Shape 11"/>
          <p:cNvSpPr/>
          <p:nvPr/>
        </p:nvSpPr>
        <p:spPr>
          <a:xfrm>
            <a:off x="605076" y="4460558"/>
            <a:ext cx="7933849" cy="15240"/>
          </a:xfrm>
          <a:prstGeom prst="rect">
            <a:avLst/>
          </a:prstGeom>
          <a:solidFill>
            <a:srgbClr val="EEAEF6"/>
          </a:solidFill>
          <a:ln/>
        </p:spPr>
      </p:sp>
      <p:sp>
        <p:nvSpPr>
          <p:cNvPr id="15" name="Text 12"/>
          <p:cNvSpPr/>
          <p:nvPr/>
        </p:nvSpPr>
        <p:spPr>
          <a:xfrm>
            <a:off x="605076" y="4566642"/>
            <a:ext cx="1890832" cy="236339"/>
          </a:xfrm>
          <a:prstGeom prst="rect">
            <a:avLst/>
          </a:prstGeom>
          <a:noFill/>
          <a:ln/>
        </p:spPr>
        <p:txBody>
          <a:bodyPr wrap="none" lIns="0" tIns="0" rIns="0" bIns="0" rtlCol="0" anchor="t"/>
          <a:lstStyle/>
          <a:p>
            <a:pPr marL="0" indent="0" algn="l">
              <a:lnSpc>
                <a:spcPts val="1850"/>
              </a:lnSpc>
              <a:buNone/>
            </a:pPr>
            <a:r>
              <a:rPr lang="en-US" sz="1450" b="1" dirty="0">
                <a:solidFill>
                  <a:srgbClr val="E5DCE6"/>
                </a:solidFill>
                <a:latin typeface="Bricolage Grotesque Extra Bold" pitchFamily="34" charset="0"/>
                <a:ea typeface="Bricolage Grotesque Extra Bold" pitchFamily="34" charset="-122"/>
                <a:cs typeface="Bricolage Grotesque Extra Bold" pitchFamily="34" charset="-120"/>
              </a:rPr>
              <a:t>Standardization</a:t>
            </a:r>
            <a:endParaRPr lang="en-US" sz="1450" dirty="0"/>
          </a:p>
        </p:txBody>
      </p:sp>
      <p:sp>
        <p:nvSpPr>
          <p:cNvPr id="16" name="Text 13"/>
          <p:cNvSpPr/>
          <p:nvPr/>
        </p:nvSpPr>
        <p:spPr>
          <a:xfrm>
            <a:off x="605076" y="4893707"/>
            <a:ext cx="7933849" cy="242054"/>
          </a:xfrm>
          <a:prstGeom prst="rect">
            <a:avLst/>
          </a:prstGeom>
          <a:noFill/>
          <a:ln/>
        </p:spPr>
        <p:txBody>
          <a:bodyPr wrap="none" lIns="0" tIns="0" rIns="0" bIns="0" rtlCol="0" anchor="t"/>
          <a:lstStyle/>
          <a:p>
            <a:pPr marL="0" indent="0" algn="l">
              <a:lnSpc>
                <a:spcPts val="1900"/>
              </a:lnSpc>
              <a:buNone/>
            </a:pPr>
            <a:r>
              <a:rPr lang="en-US" sz="1150" dirty="0">
                <a:solidFill>
                  <a:srgbClr val="E5DCE6"/>
                </a:solidFill>
                <a:latin typeface="Montserrat" pitchFamily="34" charset="0"/>
                <a:ea typeface="Montserrat" pitchFamily="34" charset="-122"/>
                <a:cs typeface="Montserrat" pitchFamily="34" charset="-120"/>
              </a:rPr>
              <a:t>Converted all currencies to unified format and standardized date/time representations across the dataset</a:t>
            </a:r>
            <a:endParaRPr lang="en-US" sz="1150" dirty="0"/>
          </a:p>
        </p:txBody>
      </p:sp>
      <p:sp>
        <p:nvSpPr>
          <p:cNvPr id="17" name="Text 14"/>
          <p:cNvSpPr/>
          <p:nvPr/>
        </p:nvSpPr>
        <p:spPr>
          <a:xfrm>
            <a:off x="605076" y="5400318"/>
            <a:ext cx="151209" cy="189071"/>
          </a:xfrm>
          <a:prstGeom prst="rect">
            <a:avLst/>
          </a:prstGeom>
          <a:noFill/>
          <a:ln/>
        </p:spPr>
        <p:txBody>
          <a:bodyPr wrap="none" lIns="0" tIns="0" rIns="0" bIns="0" rtlCol="0" anchor="t"/>
          <a:lstStyle/>
          <a:p>
            <a:pPr marL="0" indent="0" algn="l">
              <a:lnSpc>
                <a:spcPts val="1900"/>
              </a:lnSpc>
              <a:buNone/>
            </a:pPr>
            <a:r>
              <a:rPr lang="en-US" sz="1150" dirty="0">
                <a:solidFill>
                  <a:srgbClr val="E5DCE6"/>
                </a:solidFill>
                <a:latin typeface="Bricolage Grotesque Light" pitchFamily="34" charset="0"/>
                <a:ea typeface="Bricolage Grotesque Light" pitchFamily="34" charset="-122"/>
                <a:cs typeface="Bricolage Grotesque Light" pitchFamily="34" charset="-120"/>
              </a:rPr>
              <a:t>04</a:t>
            </a:r>
            <a:endParaRPr lang="en-US" sz="1150" dirty="0"/>
          </a:p>
        </p:txBody>
      </p:sp>
      <p:sp>
        <p:nvSpPr>
          <p:cNvPr id="18" name="Shape 15"/>
          <p:cNvSpPr/>
          <p:nvPr/>
        </p:nvSpPr>
        <p:spPr>
          <a:xfrm>
            <a:off x="605076" y="5642134"/>
            <a:ext cx="7933849" cy="15240"/>
          </a:xfrm>
          <a:prstGeom prst="rect">
            <a:avLst/>
          </a:prstGeom>
          <a:solidFill>
            <a:srgbClr val="EEAEF6"/>
          </a:solidFill>
          <a:ln/>
        </p:spPr>
      </p:sp>
      <p:sp>
        <p:nvSpPr>
          <p:cNvPr id="19" name="Text 16"/>
          <p:cNvSpPr/>
          <p:nvPr/>
        </p:nvSpPr>
        <p:spPr>
          <a:xfrm>
            <a:off x="605076" y="5748218"/>
            <a:ext cx="1890832" cy="236339"/>
          </a:xfrm>
          <a:prstGeom prst="rect">
            <a:avLst/>
          </a:prstGeom>
          <a:noFill/>
          <a:ln/>
        </p:spPr>
        <p:txBody>
          <a:bodyPr wrap="none" lIns="0" tIns="0" rIns="0" bIns="0" rtlCol="0" anchor="t"/>
          <a:lstStyle/>
          <a:p>
            <a:pPr marL="0" indent="0" algn="l">
              <a:lnSpc>
                <a:spcPts val="1850"/>
              </a:lnSpc>
              <a:buNone/>
            </a:pPr>
            <a:r>
              <a:rPr lang="en-US" sz="1450" b="1" dirty="0">
                <a:solidFill>
                  <a:srgbClr val="E5DCE6"/>
                </a:solidFill>
                <a:latin typeface="Bricolage Grotesque Extra Bold" pitchFamily="34" charset="0"/>
                <a:ea typeface="Bricolage Grotesque Extra Bold" pitchFamily="34" charset="-122"/>
                <a:cs typeface="Bricolage Grotesque Extra Bold" pitchFamily="34" charset="-120"/>
              </a:rPr>
              <a:t>Data Enrichment</a:t>
            </a:r>
            <a:endParaRPr lang="en-US" sz="1450" dirty="0"/>
          </a:p>
        </p:txBody>
      </p:sp>
      <p:sp>
        <p:nvSpPr>
          <p:cNvPr id="20" name="Text 17"/>
          <p:cNvSpPr/>
          <p:nvPr/>
        </p:nvSpPr>
        <p:spPr>
          <a:xfrm>
            <a:off x="605076" y="6075283"/>
            <a:ext cx="7933849" cy="484108"/>
          </a:xfrm>
          <a:prstGeom prst="rect">
            <a:avLst/>
          </a:prstGeom>
          <a:noFill/>
          <a:ln/>
        </p:spPr>
        <p:txBody>
          <a:bodyPr wrap="square" lIns="0" tIns="0" rIns="0" bIns="0" rtlCol="0" anchor="t"/>
          <a:lstStyle/>
          <a:p>
            <a:pPr marL="0" indent="0" algn="l">
              <a:lnSpc>
                <a:spcPts val="1900"/>
              </a:lnSpc>
              <a:buNone/>
            </a:pPr>
            <a:r>
              <a:rPr lang="en-US" sz="1150" dirty="0">
                <a:solidFill>
                  <a:srgbClr val="E5DCE6"/>
                </a:solidFill>
                <a:latin typeface="Montserrat" pitchFamily="34" charset="0"/>
                <a:ea typeface="Montserrat" pitchFamily="34" charset="-122"/>
                <a:cs typeface="Montserrat" pitchFamily="34" charset="-120"/>
              </a:rPr>
              <a:t>Augmented incomplete records with realistic job type classifications using intelligent inference algorithms</a:t>
            </a:r>
            <a:endParaRPr lang="en-US" sz="1150" dirty="0"/>
          </a:p>
        </p:txBody>
      </p:sp>
      <p:sp>
        <p:nvSpPr>
          <p:cNvPr id="21" name="Shape 18"/>
          <p:cNvSpPr/>
          <p:nvPr/>
        </p:nvSpPr>
        <p:spPr>
          <a:xfrm>
            <a:off x="605076" y="6842879"/>
            <a:ext cx="7933849" cy="884753"/>
          </a:xfrm>
          <a:prstGeom prst="roundRect">
            <a:avLst>
              <a:gd name="adj" fmla="val 7181"/>
            </a:avLst>
          </a:prstGeom>
          <a:solidFill>
            <a:srgbClr val="3E0845"/>
          </a:solidFill>
          <a:ln/>
        </p:spPr>
      </p:sp>
      <p:pic>
        <p:nvPicPr>
          <p:cNvPr id="22" name="Image 1" descr="preencoded.png"/>
          <p:cNvPicPr>
            <a:picLocks noChangeAspect="1"/>
          </p:cNvPicPr>
          <p:nvPr/>
        </p:nvPicPr>
        <p:blipFill>
          <a:blip r:embed="rId4"/>
          <a:stretch>
            <a:fillRect/>
          </a:stretch>
        </p:blipFill>
        <p:spPr>
          <a:xfrm>
            <a:off x="756285" y="7067074"/>
            <a:ext cx="189071" cy="151209"/>
          </a:xfrm>
          <a:prstGeom prst="rect">
            <a:avLst/>
          </a:prstGeom>
        </p:spPr>
      </p:pic>
      <p:sp>
        <p:nvSpPr>
          <p:cNvPr id="23" name="Text 19"/>
          <p:cNvSpPr/>
          <p:nvPr/>
        </p:nvSpPr>
        <p:spPr>
          <a:xfrm>
            <a:off x="1096566" y="7031831"/>
            <a:ext cx="7291149" cy="484108"/>
          </a:xfrm>
          <a:prstGeom prst="rect">
            <a:avLst/>
          </a:prstGeom>
          <a:noFill/>
          <a:ln/>
        </p:spPr>
        <p:txBody>
          <a:bodyPr wrap="square" lIns="0" tIns="0" rIns="0" bIns="0" rtlCol="0" anchor="t"/>
          <a:lstStyle/>
          <a:p>
            <a:pPr marL="0" indent="0" algn="l">
              <a:lnSpc>
                <a:spcPts val="1900"/>
              </a:lnSpc>
              <a:buNone/>
            </a:pPr>
            <a:r>
              <a:rPr lang="en-US" sz="1150" b="1" dirty="0">
                <a:solidFill>
                  <a:srgbClr val="FFFFFF"/>
                </a:solidFill>
                <a:latin typeface="Montserrat" pitchFamily="34" charset="0"/>
                <a:ea typeface="Montserrat" pitchFamily="34" charset="-122"/>
                <a:cs typeface="Montserrat" pitchFamily="34" charset="-120"/>
              </a:rPr>
              <a:t>Impact:</a:t>
            </a:r>
            <a:r>
              <a:rPr lang="en-US" sz="1150" dirty="0">
                <a:solidFill>
                  <a:srgbClr val="FFFFFF"/>
                </a:solidFill>
                <a:latin typeface="Montserrat" pitchFamily="34" charset="0"/>
                <a:ea typeface="Montserrat" pitchFamily="34" charset="-122"/>
                <a:cs typeface="Montserrat" pitchFamily="34" charset="-120"/>
              </a:rPr>
              <a:t> This meticulous data preparation ensures our machine learning models receive high-quality, consistent inputs, leading to more accurate recommendations and insights.</a:t>
            </a:r>
            <a:endParaRPr lang="en-US" sz="11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81489" y="330994"/>
            <a:ext cx="3861435" cy="376238"/>
          </a:xfrm>
          <a:prstGeom prst="rect">
            <a:avLst/>
          </a:prstGeom>
          <a:noFill/>
          <a:ln/>
        </p:spPr>
        <p:txBody>
          <a:bodyPr wrap="none" lIns="0" tIns="0" rIns="0" bIns="0" rtlCol="0" anchor="t"/>
          <a:lstStyle/>
          <a:p>
            <a:pPr marL="0" indent="0" algn="l">
              <a:lnSpc>
                <a:spcPts val="2950"/>
              </a:lnSpc>
              <a:buNone/>
            </a:pPr>
            <a:r>
              <a:rPr lang="en-US" sz="2350" b="1" dirty="0">
                <a:solidFill>
                  <a:srgbClr val="EEAEF6"/>
                </a:solidFill>
                <a:latin typeface="Bricolage Grotesque Extra Bold" pitchFamily="34" charset="0"/>
                <a:ea typeface="Bricolage Grotesque Extra Bold" pitchFamily="34" charset="-122"/>
                <a:cs typeface="Bricolage Grotesque Extra Bold" pitchFamily="34" charset="-120"/>
              </a:rPr>
              <a:t>Exploratory Data Analysis</a:t>
            </a:r>
            <a:endParaRPr lang="en-US" sz="2350" dirty="0"/>
          </a:p>
        </p:txBody>
      </p:sp>
      <p:sp>
        <p:nvSpPr>
          <p:cNvPr id="3" name="Text 1"/>
          <p:cNvSpPr/>
          <p:nvPr/>
        </p:nvSpPr>
        <p:spPr>
          <a:xfrm>
            <a:off x="481489" y="1008102"/>
            <a:ext cx="2111931" cy="225743"/>
          </a:xfrm>
          <a:prstGeom prst="rect">
            <a:avLst/>
          </a:prstGeom>
          <a:noFill/>
          <a:ln/>
        </p:spPr>
        <p:txBody>
          <a:bodyPr wrap="none" lIns="0" tIns="0" rIns="0" bIns="0" rtlCol="0" anchor="t"/>
          <a:lstStyle/>
          <a:p>
            <a:pPr marL="0" indent="0" algn="l">
              <a:lnSpc>
                <a:spcPts val="1750"/>
              </a:lnSpc>
              <a:buNone/>
            </a:pPr>
            <a:r>
              <a:rPr lang="en-US" sz="1400" b="1" dirty="0">
                <a:solidFill>
                  <a:srgbClr val="EEAEF6"/>
                </a:solidFill>
                <a:latin typeface="Bricolage Grotesque Extra Bold" pitchFamily="34" charset="0"/>
                <a:ea typeface="Bricolage Grotesque Extra Bold" pitchFamily="34" charset="-122"/>
                <a:cs typeface="Bricolage Grotesque Extra Bold" pitchFamily="34" charset="-120"/>
              </a:rPr>
              <a:t>Key Insights Uncovered</a:t>
            </a:r>
            <a:endParaRPr lang="en-US" sz="1400" dirty="0"/>
          </a:p>
        </p:txBody>
      </p:sp>
      <p:sp>
        <p:nvSpPr>
          <p:cNvPr id="4" name="Text 2"/>
          <p:cNvSpPr/>
          <p:nvPr/>
        </p:nvSpPr>
        <p:spPr>
          <a:xfrm>
            <a:off x="481489" y="1354217"/>
            <a:ext cx="6686907" cy="577572"/>
          </a:xfrm>
          <a:prstGeom prst="rect">
            <a:avLst/>
          </a:prstGeom>
          <a:noFill/>
          <a:ln/>
        </p:spPr>
        <p:txBody>
          <a:bodyPr wrap="square" lIns="0" tIns="0" rIns="0" bIns="0" rtlCol="0" anchor="t"/>
          <a:lstStyle/>
          <a:p>
            <a:pPr marL="0" indent="0" algn="l">
              <a:lnSpc>
                <a:spcPts val="1500"/>
              </a:lnSpc>
              <a:buNone/>
            </a:pPr>
            <a:r>
              <a:rPr lang="en-US" sz="900" dirty="0">
                <a:solidFill>
                  <a:srgbClr val="E5DCE6"/>
                </a:solidFill>
                <a:latin typeface="Montserrat" pitchFamily="34" charset="0"/>
                <a:ea typeface="Montserrat" pitchFamily="34" charset="-122"/>
                <a:cs typeface="Montserrat" pitchFamily="34" charset="-120"/>
              </a:rPr>
              <a:t>Our comprehensive EDA revealed critical patterns in the global job market. By analyzing hourly rate distributions across job roles, we identified significant compensation variations that inform both job seekers and employers.</a:t>
            </a:r>
            <a:endParaRPr lang="en-US" sz="900" dirty="0"/>
          </a:p>
        </p:txBody>
      </p:sp>
      <p:sp>
        <p:nvSpPr>
          <p:cNvPr id="5" name="Text 3"/>
          <p:cNvSpPr/>
          <p:nvPr/>
        </p:nvSpPr>
        <p:spPr>
          <a:xfrm>
            <a:off x="481489" y="2040136"/>
            <a:ext cx="6686907" cy="577572"/>
          </a:xfrm>
          <a:prstGeom prst="rect">
            <a:avLst/>
          </a:prstGeom>
          <a:noFill/>
          <a:ln/>
        </p:spPr>
        <p:txBody>
          <a:bodyPr wrap="square" lIns="0" tIns="0" rIns="0" bIns="0" rtlCol="0" anchor="t"/>
          <a:lstStyle/>
          <a:p>
            <a:pPr marL="0" indent="0" algn="l">
              <a:lnSpc>
                <a:spcPts val="1500"/>
              </a:lnSpc>
              <a:buNone/>
            </a:pPr>
            <a:r>
              <a:rPr lang="en-US" sz="900" dirty="0">
                <a:solidFill>
                  <a:srgbClr val="E5DCE6"/>
                </a:solidFill>
                <a:latin typeface="Montserrat" pitchFamily="34" charset="0"/>
                <a:ea typeface="Montserrat" pitchFamily="34" charset="-122"/>
                <a:cs typeface="Montserrat" pitchFamily="34" charset="-120"/>
              </a:rPr>
              <a:t>The analysis highlighted which countries are leading in hiring activity, revealing emerging markets and established tech hubs. Time-based trend analysis uncovered seasonal hiring patterns and long-term market shifts.</a:t>
            </a:r>
            <a:endParaRPr lang="en-US" sz="900" dirty="0"/>
          </a:p>
        </p:txBody>
      </p:sp>
      <p:sp>
        <p:nvSpPr>
          <p:cNvPr id="6" name="Text 4"/>
          <p:cNvSpPr/>
          <p:nvPr/>
        </p:nvSpPr>
        <p:spPr>
          <a:xfrm>
            <a:off x="481489" y="2738080"/>
            <a:ext cx="1623774" cy="188119"/>
          </a:xfrm>
          <a:prstGeom prst="rect">
            <a:avLst/>
          </a:prstGeom>
          <a:noFill/>
          <a:ln/>
        </p:spPr>
        <p:txBody>
          <a:bodyPr wrap="none" lIns="0" tIns="0" rIns="0" bIns="0" rtlCol="0" anchor="t"/>
          <a:lstStyle/>
          <a:p>
            <a:pPr marL="0" indent="0" algn="l">
              <a:lnSpc>
                <a:spcPts val="1450"/>
              </a:lnSpc>
              <a:buNone/>
            </a:pPr>
            <a:r>
              <a:rPr lang="en-US" sz="1150" b="1" dirty="0">
                <a:solidFill>
                  <a:srgbClr val="EEAEF6"/>
                </a:solidFill>
                <a:latin typeface="Bricolage Grotesque Extra Bold" pitchFamily="34" charset="0"/>
                <a:ea typeface="Bricolage Grotesque Extra Bold" pitchFamily="34" charset="-122"/>
                <a:cs typeface="Bricolage Grotesque Extra Bold" pitchFamily="34" charset="-120"/>
              </a:rPr>
              <a:t>Analysis Components</a:t>
            </a:r>
            <a:endParaRPr lang="en-US" sz="1150" dirty="0"/>
          </a:p>
        </p:txBody>
      </p:sp>
      <p:sp>
        <p:nvSpPr>
          <p:cNvPr id="7" name="Text 5"/>
          <p:cNvSpPr/>
          <p:nvPr/>
        </p:nvSpPr>
        <p:spPr>
          <a:xfrm>
            <a:off x="481489" y="3046571"/>
            <a:ext cx="6686907" cy="192524"/>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E5DCE6"/>
                </a:solidFill>
                <a:latin typeface="Montserrat" pitchFamily="34" charset="0"/>
                <a:ea typeface="Montserrat" pitchFamily="34" charset="-122"/>
                <a:cs typeface="Montserrat" pitchFamily="34" charset="-120"/>
              </a:rPr>
              <a:t>Salary distribution analysis by job title and role</a:t>
            </a:r>
            <a:endParaRPr lang="en-US" sz="900" dirty="0"/>
          </a:p>
        </p:txBody>
      </p:sp>
      <p:sp>
        <p:nvSpPr>
          <p:cNvPr id="8" name="Text 6"/>
          <p:cNvSpPr/>
          <p:nvPr/>
        </p:nvSpPr>
        <p:spPr>
          <a:xfrm>
            <a:off x="481489" y="3281124"/>
            <a:ext cx="6686907" cy="192524"/>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E5DCE6"/>
                </a:solidFill>
                <a:latin typeface="Montserrat" pitchFamily="34" charset="0"/>
                <a:ea typeface="Montserrat" pitchFamily="34" charset="-122"/>
                <a:cs typeface="Montserrat" pitchFamily="34" charset="-120"/>
              </a:rPr>
              <a:t>Geographic hiring trends across continents</a:t>
            </a:r>
            <a:endParaRPr lang="en-US" sz="900" dirty="0"/>
          </a:p>
        </p:txBody>
      </p:sp>
      <p:sp>
        <p:nvSpPr>
          <p:cNvPr id="9" name="Text 7"/>
          <p:cNvSpPr/>
          <p:nvPr/>
        </p:nvSpPr>
        <p:spPr>
          <a:xfrm>
            <a:off x="481489" y="3515677"/>
            <a:ext cx="6686907" cy="192524"/>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E5DCE6"/>
                </a:solidFill>
                <a:latin typeface="Montserrat" pitchFamily="34" charset="0"/>
                <a:ea typeface="Montserrat" pitchFamily="34" charset="-122"/>
                <a:cs typeface="Montserrat" pitchFamily="34" charset="-120"/>
              </a:rPr>
              <a:t>Temporal patterns in job postings and demand</a:t>
            </a:r>
            <a:endParaRPr lang="en-US" sz="900" dirty="0"/>
          </a:p>
        </p:txBody>
      </p:sp>
      <p:sp>
        <p:nvSpPr>
          <p:cNvPr id="10" name="Text 8"/>
          <p:cNvSpPr/>
          <p:nvPr/>
        </p:nvSpPr>
        <p:spPr>
          <a:xfrm>
            <a:off x="481489" y="3750231"/>
            <a:ext cx="6686907" cy="192524"/>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E5DCE6"/>
                </a:solidFill>
                <a:latin typeface="Montserrat" pitchFamily="34" charset="0"/>
                <a:ea typeface="Montserrat" pitchFamily="34" charset="-122"/>
                <a:cs typeface="Montserrat" pitchFamily="34" charset="-120"/>
              </a:rPr>
              <a:t>Correlation between experience level and compensation</a:t>
            </a:r>
            <a:endParaRPr lang="en-US" sz="900" dirty="0"/>
          </a:p>
        </p:txBody>
      </p:sp>
      <p:pic>
        <p:nvPicPr>
          <p:cNvPr id="11" name="Image 0" descr="preencoded.png"/>
          <p:cNvPicPr>
            <a:picLocks noChangeAspect="1"/>
          </p:cNvPicPr>
          <p:nvPr/>
        </p:nvPicPr>
        <p:blipFill>
          <a:blip r:embed="rId3"/>
          <a:stretch>
            <a:fillRect/>
          </a:stretch>
        </p:blipFill>
        <p:spPr>
          <a:xfrm>
            <a:off x="7469624" y="1023104"/>
            <a:ext cx="6686907" cy="6686907"/>
          </a:xfrm>
          <a:prstGeom prst="rect">
            <a:avLst/>
          </a:prstGeom>
        </p:spPr>
      </p:pic>
      <p:sp>
        <p:nvSpPr>
          <p:cNvPr id="12" name="Text 9"/>
          <p:cNvSpPr/>
          <p:nvPr/>
        </p:nvSpPr>
        <p:spPr>
          <a:xfrm>
            <a:off x="7469624" y="7905512"/>
            <a:ext cx="3268266" cy="397193"/>
          </a:xfrm>
          <a:prstGeom prst="rect">
            <a:avLst/>
          </a:prstGeom>
          <a:noFill/>
          <a:ln/>
        </p:spPr>
        <p:txBody>
          <a:bodyPr wrap="none" lIns="0" tIns="0" rIns="0" bIns="0" rtlCol="0" anchor="t"/>
          <a:lstStyle/>
          <a:p>
            <a:pPr marL="0" indent="0" algn="ctr">
              <a:lnSpc>
                <a:spcPts val="3100"/>
              </a:lnSpc>
              <a:buNone/>
            </a:pPr>
            <a:r>
              <a:rPr lang="en-US" sz="3100" b="1" dirty="0">
                <a:solidFill>
                  <a:srgbClr val="E5DCE6"/>
                </a:solidFill>
                <a:latin typeface="Bricolage Grotesque Extra Bold" pitchFamily="34" charset="0"/>
                <a:ea typeface="Bricolage Grotesque Extra Bold" pitchFamily="34" charset="-122"/>
                <a:cs typeface="Bricolage Grotesque Extra Bold" pitchFamily="34" charset="-120"/>
              </a:rPr>
              <a:t>50+</a:t>
            </a:r>
            <a:endParaRPr lang="en-US" sz="3100" dirty="0"/>
          </a:p>
        </p:txBody>
      </p:sp>
      <p:sp>
        <p:nvSpPr>
          <p:cNvPr id="13" name="Text 10"/>
          <p:cNvSpPr/>
          <p:nvPr/>
        </p:nvSpPr>
        <p:spPr>
          <a:xfrm>
            <a:off x="8351282" y="8453080"/>
            <a:ext cx="1504831" cy="188119"/>
          </a:xfrm>
          <a:prstGeom prst="rect">
            <a:avLst/>
          </a:prstGeom>
          <a:noFill/>
          <a:ln/>
        </p:spPr>
        <p:txBody>
          <a:bodyPr wrap="none" lIns="0" tIns="0" rIns="0" bIns="0" rtlCol="0" anchor="t"/>
          <a:lstStyle/>
          <a:p>
            <a:pPr marL="0" indent="0" algn="ctr">
              <a:lnSpc>
                <a:spcPts val="1450"/>
              </a:lnSpc>
              <a:buNone/>
            </a:pPr>
            <a:r>
              <a:rPr lang="en-US" sz="1150" b="1" dirty="0">
                <a:solidFill>
                  <a:srgbClr val="E5DCE6"/>
                </a:solidFill>
                <a:latin typeface="Bricolage Grotesque Extra Bold" pitchFamily="34" charset="0"/>
                <a:ea typeface="Bricolage Grotesque Extra Bold" pitchFamily="34" charset="-122"/>
                <a:cs typeface="Bricolage Grotesque Extra Bold" pitchFamily="34" charset="-120"/>
              </a:rPr>
              <a:t>Job Categories</a:t>
            </a:r>
            <a:endParaRPr lang="en-US" sz="1150" dirty="0"/>
          </a:p>
        </p:txBody>
      </p:sp>
      <p:sp>
        <p:nvSpPr>
          <p:cNvPr id="14" name="Text 11"/>
          <p:cNvSpPr/>
          <p:nvPr/>
        </p:nvSpPr>
        <p:spPr>
          <a:xfrm>
            <a:off x="7469624" y="8761571"/>
            <a:ext cx="3268266" cy="192524"/>
          </a:xfrm>
          <a:prstGeom prst="rect">
            <a:avLst/>
          </a:prstGeom>
          <a:noFill/>
          <a:ln/>
        </p:spPr>
        <p:txBody>
          <a:bodyPr wrap="none" lIns="0" tIns="0" rIns="0" bIns="0" rtlCol="0" anchor="t"/>
          <a:lstStyle/>
          <a:p>
            <a:pPr marL="0" indent="0" algn="ctr">
              <a:lnSpc>
                <a:spcPts val="1500"/>
              </a:lnSpc>
              <a:buNone/>
            </a:pPr>
            <a:r>
              <a:rPr lang="en-US" sz="900" dirty="0">
                <a:solidFill>
                  <a:srgbClr val="E5DCE6"/>
                </a:solidFill>
                <a:latin typeface="Montserrat" pitchFamily="34" charset="0"/>
                <a:ea typeface="Montserrat" pitchFamily="34" charset="-122"/>
                <a:cs typeface="Montserrat" pitchFamily="34" charset="-120"/>
              </a:rPr>
              <a:t>Analyzed across multiple industries</a:t>
            </a:r>
            <a:endParaRPr lang="en-US" sz="900" dirty="0"/>
          </a:p>
        </p:txBody>
      </p:sp>
      <p:sp>
        <p:nvSpPr>
          <p:cNvPr id="15" name="Text 12"/>
          <p:cNvSpPr/>
          <p:nvPr/>
        </p:nvSpPr>
        <p:spPr>
          <a:xfrm>
            <a:off x="10888266" y="7905512"/>
            <a:ext cx="3268266" cy="397193"/>
          </a:xfrm>
          <a:prstGeom prst="rect">
            <a:avLst/>
          </a:prstGeom>
          <a:noFill/>
          <a:ln/>
        </p:spPr>
        <p:txBody>
          <a:bodyPr wrap="none" lIns="0" tIns="0" rIns="0" bIns="0" rtlCol="0" anchor="t"/>
          <a:lstStyle/>
          <a:p>
            <a:pPr marL="0" indent="0" algn="ctr">
              <a:lnSpc>
                <a:spcPts val="3100"/>
              </a:lnSpc>
              <a:buNone/>
            </a:pPr>
            <a:r>
              <a:rPr lang="en-US" sz="3100" b="1" dirty="0">
                <a:solidFill>
                  <a:srgbClr val="E5DCE6"/>
                </a:solidFill>
                <a:latin typeface="Bricolage Grotesque Extra Bold" pitchFamily="34" charset="0"/>
                <a:ea typeface="Bricolage Grotesque Extra Bold" pitchFamily="34" charset="-122"/>
                <a:cs typeface="Bricolage Grotesque Extra Bold" pitchFamily="34" charset="-120"/>
              </a:rPr>
              <a:t>120+</a:t>
            </a:r>
            <a:endParaRPr lang="en-US" sz="3100" dirty="0"/>
          </a:p>
        </p:txBody>
      </p:sp>
      <p:sp>
        <p:nvSpPr>
          <p:cNvPr id="16" name="Text 13"/>
          <p:cNvSpPr/>
          <p:nvPr/>
        </p:nvSpPr>
        <p:spPr>
          <a:xfrm>
            <a:off x="11769923" y="8453080"/>
            <a:ext cx="1504831" cy="188119"/>
          </a:xfrm>
          <a:prstGeom prst="rect">
            <a:avLst/>
          </a:prstGeom>
          <a:noFill/>
          <a:ln/>
        </p:spPr>
        <p:txBody>
          <a:bodyPr wrap="none" lIns="0" tIns="0" rIns="0" bIns="0" rtlCol="0" anchor="t"/>
          <a:lstStyle/>
          <a:p>
            <a:pPr marL="0" indent="0" algn="ctr">
              <a:lnSpc>
                <a:spcPts val="1450"/>
              </a:lnSpc>
              <a:buNone/>
            </a:pPr>
            <a:r>
              <a:rPr lang="en-US" sz="1150" b="1" dirty="0">
                <a:solidFill>
                  <a:srgbClr val="E5DCE6"/>
                </a:solidFill>
                <a:latin typeface="Bricolage Grotesque Extra Bold" pitchFamily="34" charset="0"/>
                <a:ea typeface="Bricolage Grotesque Extra Bold" pitchFamily="34" charset="-122"/>
                <a:cs typeface="Bricolage Grotesque Extra Bold" pitchFamily="34" charset="-120"/>
              </a:rPr>
              <a:t>Countries</a:t>
            </a:r>
            <a:endParaRPr lang="en-US" sz="1150" dirty="0"/>
          </a:p>
        </p:txBody>
      </p:sp>
      <p:sp>
        <p:nvSpPr>
          <p:cNvPr id="17" name="Text 14"/>
          <p:cNvSpPr/>
          <p:nvPr/>
        </p:nvSpPr>
        <p:spPr>
          <a:xfrm>
            <a:off x="10888266" y="8761571"/>
            <a:ext cx="3268266" cy="192524"/>
          </a:xfrm>
          <a:prstGeom prst="rect">
            <a:avLst/>
          </a:prstGeom>
          <a:noFill/>
          <a:ln/>
        </p:spPr>
        <p:txBody>
          <a:bodyPr wrap="none" lIns="0" tIns="0" rIns="0" bIns="0" rtlCol="0" anchor="t"/>
          <a:lstStyle/>
          <a:p>
            <a:pPr marL="0" indent="0" algn="ctr">
              <a:lnSpc>
                <a:spcPts val="1500"/>
              </a:lnSpc>
              <a:buNone/>
            </a:pPr>
            <a:r>
              <a:rPr lang="en-US" sz="900" dirty="0">
                <a:solidFill>
                  <a:srgbClr val="E5DCE6"/>
                </a:solidFill>
                <a:latin typeface="Montserrat" pitchFamily="34" charset="0"/>
                <a:ea typeface="Montserrat" pitchFamily="34" charset="-122"/>
                <a:cs typeface="Montserrat" pitchFamily="34" charset="-120"/>
              </a:rPr>
              <a:t>Global hiring patterns mapped</a:t>
            </a:r>
            <a:endParaRPr lang="en-US" sz="900" dirty="0"/>
          </a:p>
        </p:txBody>
      </p:sp>
      <p:sp>
        <p:nvSpPr>
          <p:cNvPr id="18" name="Text 15"/>
          <p:cNvSpPr/>
          <p:nvPr/>
        </p:nvSpPr>
        <p:spPr>
          <a:xfrm>
            <a:off x="481489" y="9224843"/>
            <a:ext cx="13667423" cy="192524"/>
          </a:xfrm>
          <a:prstGeom prst="rect">
            <a:avLst/>
          </a:prstGeom>
          <a:noFill/>
          <a:ln/>
        </p:spPr>
        <p:txBody>
          <a:bodyPr wrap="none" lIns="0" tIns="0" rIns="0" bIns="0" rtlCol="0" anchor="t"/>
          <a:lstStyle/>
          <a:p>
            <a:pPr marL="0" indent="0" algn="l">
              <a:lnSpc>
                <a:spcPts val="1500"/>
              </a:lnSpc>
              <a:buNone/>
            </a:pPr>
            <a:r>
              <a:rPr lang="en-US" sz="900" dirty="0">
                <a:solidFill>
                  <a:srgbClr val="E5DCE6"/>
                </a:solidFill>
                <a:latin typeface="Montserrat" pitchFamily="34" charset="0"/>
                <a:ea typeface="Montserrat" pitchFamily="34" charset="-122"/>
                <a:cs typeface="Montserrat" pitchFamily="34" charset="-120"/>
              </a:rPr>
              <a:t>These visualizations transformed raw data into actionable insights, revealing salary benchmarks, identifying high-demand skills, and exposing market gaps that create opportunities for strategic career planning.</a:t>
            </a:r>
            <a:endParaRPr lang="en-US" sz="900" dirty="0"/>
          </a:p>
        </p:txBody>
      </p:sp>
      <p:sp>
        <p:nvSpPr>
          <p:cNvPr id="19" name="Rectangle: Rounded Corners 18">
            <a:extLst>
              <a:ext uri="{FF2B5EF4-FFF2-40B4-BE49-F238E27FC236}">
                <a16:creationId xmlns:a16="http://schemas.microsoft.com/office/drawing/2014/main" id="{469CFF3A-1193-CF66-180B-0EAD63A974A5}"/>
              </a:ext>
            </a:extLst>
          </p:cNvPr>
          <p:cNvSpPr/>
          <p:nvPr/>
        </p:nvSpPr>
        <p:spPr>
          <a:xfrm>
            <a:off x="12891911" y="7800622"/>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82335" y="400407"/>
            <a:ext cx="5149392" cy="454938"/>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none" lIns="0" tIns="0" rIns="0" bIns="0" rtlCol="0" anchor="t"/>
          <a:lstStyle/>
          <a:p>
            <a:pPr marL="0" indent="0" algn="l">
              <a:lnSpc>
                <a:spcPts val="3550"/>
              </a:lnSpc>
              <a:buNone/>
            </a:pPr>
            <a:r>
              <a:rPr lang="en-US" sz="3600" b="1" dirty="0">
                <a:solidFill>
                  <a:srgbClr val="EEAEF6"/>
                </a:solidFill>
                <a:latin typeface="Bricolage Grotesque Extra Bold" pitchFamily="34" charset="0"/>
                <a:ea typeface="Bricolage Grotesque Extra Bold" pitchFamily="34" charset="-122"/>
                <a:cs typeface="Bricolage Grotesque Extra Bold" pitchFamily="34" charset="-120"/>
              </a:rPr>
              <a:t>EDA &amp; VISULIZATION:</a:t>
            </a:r>
            <a:endParaRPr lang="en-US" sz="3600" dirty="0"/>
          </a:p>
        </p:txBody>
      </p:sp>
      <p:pic>
        <p:nvPicPr>
          <p:cNvPr id="3" name="Image 0" descr="preencoded.png"/>
          <p:cNvPicPr>
            <a:picLocks noChangeAspect="1"/>
          </p:cNvPicPr>
          <p:nvPr/>
        </p:nvPicPr>
        <p:blipFill>
          <a:blip r:embed="rId3"/>
          <a:stretch>
            <a:fillRect/>
          </a:stretch>
        </p:blipFill>
        <p:spPr>
          <a:xfrm>
            <a:off x="582335" y="1237417"/>
            <a:ext cx="5796320" cy="395811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4" name="Image 1" descr="preencoded.png"/>
          <p:cNvPicPr>
            <a:picLocks noChangeAspect="1"/>
          </p:cNvPicPr>
          <p:nvPr/>
        </p:nvPicPr>
        <p:blipFill>
          <a:blip r:embed="rId4"/>
          <a:stretch>
            <a:fillRect/>
          </a:stretch>
        </p:blipFill>
        <p:spPr>
          <a:xfrm>
            <a:off x="582335" y="5359241"/>
            <a:ext cx="5796320" cy="265890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5" name="Image 2" descr="preencoded.png"/>
          <p:cNvPicPr>
            <a:picLocks noChangeAspect="1"/>
          </p:cNvPicPr>
          <p:nvPr/>
        </p:nvPicPr>
        <p:blipFill>
          <a:blip r:embed="rId5"/>
          <a:stretch>
            <a:fillRect/>
          </a:stretch>
        </p:blipFill>
        <p:spPr>
          <a:xfrm>
            <a:off x="7393259" y="1237416"/>
            <a:ext cx="6222380" cy="359106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6" name="Image 3" descr="preencoded.png"/>
          <p:cNvPicPr>
            <a:picLocks noChangeAspect="1"/>
          </p:cNvPicPr>
          <p:nvPr/>
        </p:nvPicPr>
        <p:blipFill>
          <a:blip r:embed="rId6"/>
          <a:stretch>
            <a:fillRect/>
          </a:stretch>
        </p:blipFill>
        <p:spPr>
          <a:xfrm>
            <a:off x="7315200" y="5195531"/>
            <a:ext cx="6300439" cy="265890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7" name="Text 1"/>
          <p:cNvSpPr/>
          <p:nvPr/>
        </p:nvSpPr>
        <p:spPr>
          <a:xfrm>
            <a:off x="9158764" y="8018145"/>
            <a:ext cx="4896803" cy="232886"/>
          </a:xfrm>
          <a:prstGeom prst="rect">
            <a:avLst/>
          </a:prstGeom>
          <a:noFill/>
          <a:ln/>
        </p:spPr>
        <p:txBody>
          <a:bodyPr wrap="none" lIns="0" tIns="0" rIns="0" bIns="0" rtlCol="0" anchor="t"/>
          <a:lstStyle/>
          <a:p>
            <a:pPr marL="0" indent="0" algn="l">
              <a:lnSpc>
                <a:spcPts val="1800"/>
              </a:lnSpc>
              <a:buNone/>
            </a:pPr>
            <a:endParaRPr lang="en-US" sz="1100" dirty="0"/>
          </a:p>
        </p:txBody>
      </p:sp>
      <p:sp>
        <p:nvSpPr>
          <p:cNvPr id="8" name="Rectangle: Rounded Corners 7">
            <a:extLst>
              <a:ext uri="{FF2B5EF4-FFF2-40B4-BE49-F238E27FC236}">
                <a16:creationId xmlns:a16="http://schemas.microsoft.com/office/drawing/2014/main" id="{89333192-293F-4C46-726C-4E9AB249480B}"/>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988100"/>
            <a:ext cx="6549866" cy="5646876"/>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3" name="Image 1" descr="preencoded.png"/>
          <p:cNvPicPr>
            <a:picLocks noChangeAspect="1"/>
          </p:cNvPicPr>
          <p:nvPr/>
        </p:nvPicPr>
        <p:blipFill>
          <a:blip r:embed="rId4"/>
          <a:stretch>
            <a:fillRect/>
          </a:stretch>
        </p:blipFill>
        <p:spPr>
          <a:xfrm>
            <a:off x="7690241" y="988099"/>
            <a:ext cx="6549865" cy="624904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4" name="Text 0"/>
          <p:cNvSpPr/>
          <p:nvPr/>
        </p:nvSpPr>
        <p:spPr>
          <a:xfrm>
            <a:off x="7835384" y="5186124"/>
            <a:ext cx="6008727" cy="317540"/>
          </a:xfrm>
          <a:prstGeom prst="rect">
            <a:avLst/>
          </a:prstGeom>
          <a:noFill/>
          <a:ln/>
        </p:spPr>
        <p:txBody>
          <a:bodyPr wrap="none" lIns="0" tIns="0" rIns="0" bIns="0" rtlCol="0" anchor="t"/>
          <a:lstStyle/>
          <a:p>
            <a:pPr marL="0" indent="0" algn="l">
              <a:lnSpc>
                <a:spcPts val="2500"/>
              </a:lnSpc>
              <a:buNone/>
            </a:pPr>
            <a:endParaRPr lang="en-US" sz="1550" dirty="0"/>
          </a:p>
        </p:txBody>
      </p:sp>
      <p:sp>
        <p:nvSpPr>
          <p:cNvPr id="5" name="Text 1"/>
          <p:cNvSpPr/>
          <p:nvPr/>
        </p:nvSpPr>
        <p:spPr>
          <a:xfrm>
            <a:off x="793790" y="6844546"/>
            <a:ext cx="4961811" cy="620078"/>
          </a:xfrm>
          <a:prstGeom prst="rect">
            <a:avLst/>
          </a:prstGeom>
          <a:noFill/>
          <a:ln/>
        </p:spPr>
        <p:txBody>
          <a:bodyPr wrap="none" lIns="0" tIns="0" rIns="0" bIns="0" rtlCol="0" anchor="t"/>
          <a:lstStyle/>
          <a:p>
            <a:pPr marL="0" indent="0" algn="l">
              <a:lnSpc>
                <a:spcPts val="4850"/>
              </a:lnSpc>
              <a:buNone/>
            </a:pPr>
            <a:endParaRPr lang="en-US" sz="3900" dirty="0"/>
          </a:p>
        </p:txBody>
      </p:sp>
      <p:sp>
        <p:nvSpPr>
          <p:cNvPr id="6" name="Rectangle: Rounded Corners 5">
            <a:extLst>
              <a:ext uri="{FF2B5EF4-FFF2-40B4-BE49-F238E27FC236}">
                <a16:creationId xmlns:a16="http://schemas.microsoft.com/office/drawing/2014/main" id="{E64542D0-3797-B85B-50F2-4C4BAFDCBFA8}"/>
              </a:ext>
            </a:extLst>
          </p:cNvPr>
          <p:cNvSpPr/>
          <p:nvPr/>
        </p:nvSpPr>
        <p:spPr>
          <a:xfrm>
            <a:off x="12891911" y="7800622"/>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42236" y="510659"/>
            <a:ext cx="13486720" cy="6349841"/>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3" name="Text 0"/>
          <p:cNvSpPr/>
          <p:nvPr/>
        </p:nvSpPr>
        <p:spPr>
          <a:xfrm>
            <a:off x="742236" y="7138868"/>
            <a:ext cx="4639628" cy="579953"/>
          </a:xfrm>
          <a:prstGeom prst="rect">
            <a:avLst/>
          </a:prstGeom>
          <a:noFill/>
          <a:ln/>
        </p:spPr>
        <p:txBody>
          <a:bodyPr wrap="none" lIns="0" tIns="0" rIns="0" bIns="0" rtlCol="0" anchor="t"/>
          <a:lstStyle/>
          <a:p>
            <a:pPr marL="0" indent="0" algn="l">
              <a:lnSpc>
                <a:spcPts val="4550"/>
              </a:lnSpc>
              <a:buNone/>
            </a:pPr>
            <a:endParaRPr lang="en-US" sz="3650" dirty="0"/>
          </a:p>
        </p:txBody>
      </p:sp>
      <p:sp>
        <p:nvSpPr>
          <p:cNvPr id="4" name="Rectangle: Rounded Corners 3">
            <a:extLst>
              <a:ext uri="{FF2B5EF4-FFF2-40B4-BE49-F238E27FC236}">
                <a16:creationId xmlns:a16="http://schemas.microsoft.com/office/drawing/2014/main" id="{28653A4A-DB90-310D-767E-9282FCA94E9F}"/>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698302" y="598051"/>
            <a:ext cx="6223873" cy="545544"/>
          </a:xfrm>
          <a:prstGeom prst="rect">
            <a:avLst/>
          </a:prstGeom>
          <a:noFill/>
          <a:ln/>
        </p:spPr>
        <p:txBody>
          <a:bodyPr wrap="none" lIns="0" tIns="0" rIns="0" bIns="0" rtlCol="0" anchor="t"/>
          <a:lstStyle/>
          <a:p>
            <a:pPr marL="0" indent="0" algn="l">
              <a:lnSpc>
                <a:spcPts val="4250"/>
              </a:lnSpc>
              <a:buNone/>
            </a:pPr>
            <a:r>
              <a:rPr lang="en-US" sz="3400" b="1" dirty="0">
                <a:solidFill>
                  <a:srgbClr val="EEAEF6"/>
                </a:solidFill>
                <a:latin typeface="Bricolage Grotesque Extra Bold" pitchFamily="34" charset="0"/>
                <a:ea typeface="Bricolage Grotesque Extra Bold" pitchFamily="34" charset="-122"/>
                <a:cs typeface="Bricolage Grotesque Extra Bold" pitchFamily="34" charset="-120"/>
              </a:rPr>
              <a:t>Global &amp; Remote Job Insights</a:t>
            </a:r>
            <a:endParaRPr lang="en-US" sz="3400" dirty="0"/>
          </a:p>
        </p:txBody>
      </p:sp>
      <p:sp>
        <p:nvSpPr>
          <p:cNvPr id="4" name="Shape 1"/>
          <p:cNvSpPr/>
          <p:nvPr/>
        </p:nvSpPr>
        <p:spPr>
          <a:xfrm>
            <a:off x="698302" y="1405414"/>
            <a:ext cx="3786426" cy="2674501"/>
          </a:xfrm>
          <a:prstGeom prst="roundRect">
            <a:avLst>
              <a:gd name="adj" fmla="val 2742"/>
            </a:avLst>
          </a:prstGeom>
          <a:solidFill>
            <a:srgbClr val="282D5E"/>
          </a:solidFill>
          <a:ln/>
        </p:spPr>
      </p:sp>
      <p:sp>
        <p:nvSpPr>
          <p:cNvPr id="5" name="Text 2"/>
          <p:cNvSpPr/>
          <p:nvPr/>
        </p:nvSpPr>
        <p:spPr>
          <a:xfrm>
            <a:off x="872847" y="1579959"/>
            <a:ext cx="3437334" cy="545544"/>
          </a:xfrm>
          <a:prstGeom prst="rect">
            <a:avLst/>
          </a:prstGeom>
          <a:noFill/>
          <a:ln/>
        </p:spPr>
        <p:txBody>
          <a:bodyPr wrap="square" lIns="0" tIns="0" rIns="0" bIns="0" rtlCol="0" anchor="t"/>
          <a:lstStyle/>
          <a:p>
            <a:pPr marL="0" indent="0" algn="l">
              <a:lnSpc>
                <a:spcPts val="2100"/>
              </a:lnSpc>
              <a:buNone/>
            </a:pPr>
            <a:r>
              <a:rPr lang="en-US" sz="1700" b="1" dirty="0">
                <a:solidFill>
                  <a:srgbClr val="E5DCE6"/>
                </a:solidFill>
                <a:latin typeface="Bricolage Grotesque Extra Bold" pitchFamily="34" charset="0"/>
                <a:ea typeface="Bricolage Grotesque Extra Bold" pitchFamily="34" charset="-122"/>
                <a:cs typeface="Bricolage Grotesque Extra Bold" pitchFamily="34" charset="-120"/>
              </a:rPr>
              <a:t>Country-wise Salary Comparison</a:t>
            </a:r>
            <a:endParaRPr lang="en-US" sz="1700" dirty="0"/>
          </a:p>
        </p:txBody>
      </p:sp>
      <p:sp>
        <p:nvSpPr>
          <p:cNvPr id="6" name="Text 3"/>
          <p:cNvSpPr/>
          <p:nvPr/>
        </p:nvSpPr>
        <p:spPr>
          <a:xfrm>
            <a:off x="872847" y="2230160"/>
            <a:ext cx="3437334" cy="1675209"/>
          </a:xfrm>
          <a:prstGeom prst="rect">
            <a:avLst/>
          </a:prstGeom>
          <a:noFill/>
          <a:ln/>
        </p:spPr>
        <p:txBody>
          <a:bodyPr wrap="square" lIns="0" tIns="0" rIns="0" bIns="0" rtlCol="0" anchor="t"/>
          <a:lstStyle/>
          <a:p>
            <a:pPr marL="0" indent="0" algn="l">
              <a:lnSpc>
                <a:spcPts val="2150"/>
              </a:lnSpc>
              <a:buNone/>
            </a:pPr>
            <a:r>
              <a:rPr lang="en-US" sz="1350" dirty="0">
                <a:solidFill>
                  <a:srgbClr val="E5DCE6"/>
                </a:solidFill>
                <a:latin typeface="Montserrat" pitchFamily="34" charset="0"/>
                <a:ea typeface="Montserrat" pitchFamily="34" charset="-122"/>
                <a:cs typeface="Montserrat" pitchFamily="34" charset="-120"/>
              </a:rPr>
              <a:t>Comprehensive analysis reveals significant compensation variations across regions. Tech hubs like the US and UK lead in average salaries, while emerging markets offer competitive rates with lower cost of living.</a:t>
            </a:r>
            <a:endParaRPr lang="en-US" sz="1350" dirty="0"/>
          </a:p>
        </p:txBody>
      </p:sp>
      <p:sp>
        <p:nvSpPr>
          <p:cNvPr id="7" name="Shape 4"/>
          <p:cNvSpPr/>
          <p:nvPr/>
        </p:nvSpPr>
        <p:spPr>
          <a:xfrm>
            <a:off x="4659273" y="1405414"/>
            <a:ext cx="3786426" cy="2674501"/>
          </a:xfrm>
          <a:prstGeom prst="roundRect">
            <a:avLst>
              <a:gd name="adj" fmla="val 2742"/>
            </a:avLst>
          </a:prstGeom>
          <a:solidFill>
            <a:srgbClr val="282D5E"/>
          </a:solidFill>
          <a:ln/>
        </p:spPr>
      </p:sp>
      <p:sp>
        <p:nvSpPr>
          <p:cNvPr id="8" name="Text 5"/>
          <p:cNvSpPr/>
          <p:nvPr/>
        </p:nvSpPr>
        <p:spPr>
          <a:xfrm>
            <a:off x="4833818" y="1579959"/>
            <a:ext cx="2671167" cy="272772"/>
          </a:xfrm>
          <a:prstGeom prst="rect">
            <a:avLst/>
          </a:prstGeom>
          <a:noFill/>
          <a:ln/>
        </p:spPr>
        <p:txBody>
          <a:bodyPr wrap="none" lIns="0" tIns="0" rIns="0" bIns="0" rtlCol="0" anchor="t"/>
          <a:lstStyle/>
          <a:p>
            <a:pPr marL="0" indent="0" algn="l">
              <a:lnSpc>
                <a:spcPts val="2100"/>
              </a:lnSpc>
              <a:buNone/>
            </a:pPr>
            <a:r>
              <a:rPr lang="en-US" sz="1700" b="1" dirty="0">
                <a:solidFill>
                  <a:srgbClr val="E5DCE6"/>
                </a:solidFill>
                <a:latin typeface="Bricolage Grotesque Extra Bold" pitchFamily="34" charset="0"/>
                <a:ea typeface="Bricolage Grotesque Extra Bold" pitchFamily="34" charset="-122"/>
                <a:cs typeface="Bricolage Grotesque Extra Bold" pitchFamily="34" charset="-120"/>
              </a:rPr>
              <a:t>Remote Work Revolution</a:t>
            </a:r>
            <a:endParaRPr lang="en-US" sz="1700" dirty="0"/>
          </a:p>
        </p:txBody>
      </p:sp>
      <p:sp>
        <p:nvSpPr>
          <p:cNvPr id="9" name="Text 6"/>
          <p:cNvSpPr/>
          <p:nvPr/>
        </p:nvSpPr>
        <p:spPr>
          <a:xfrm>
            <a:off x="4833818" y="1957388"/>
            <a:ext cx="3437334" cy="1675209"/>
          </a:xfrm>
          <a:prstGeom prst="rect">
            <a:avLst/>
          </a:prstGeom>
          <a:noFill/>
          <a:ln/>
        </p:spPr>
        <p:txBody>
          <a:bodyPr wrap="square" lIns="0" tIns="0" rIns="0" bIns="0" rtlCol="0" anchor="t"/>
          <a:lstStyle/>
          <a:p>
            <a:pPr marL="0" indent="0" algn="l">
              <a:lnSpc>
                <a:spcPts val="2150"/>
              </a:lnSpc>
              <a:buNone/>
            </a:pPr>
            <a:r>
              <a:rPr lang="en-US" sz="1350" dirty="0">
                <a:solidFill>
                  <a:srgbClr val="E5DCE6"/>
                </a:solidFill>
                <a:latin typeface="Montserrat" pitchFamily="34" charset="0"/>
                <a:ea typeface="Montserrat" pitchFamily="34" charset="-122"/>
                <a:cs typeface="Montserrat" pitchFamily="34" charset="-120"/>
              </a:rPr>
              <a:t>Post-pandemic data shows a </a:t>
            </a:r>
            <a:r>
              <a:rPr lang="en-US" sz="1350" b="1" dirty="0">
                <a:solidFill>
                  <a:srgbClr val="E5DCE6"/>
                </a:solidFill>
                <a:latin typeface="Montserrat" pitchFamily="34" charset="0"/>
                <a:ea typeface="Montserrat" pitchFamily="34" charset="-122"/>
                <a:cs typeface="Montserrat" pitchFamily="34" charset="-120"/>
              </a:rPr>
              <a:t>300% increase</a:t>
            </a:r>
            <a:r>
              <a:rPr lang="en-US" sz="1350" dirty="0">
                <a:solidFill>
                  <a:srgbClr val="E5DCE6"/>
                </a:solidFill>
                <a:latin typeface="Montserrat" pitchFamily="34" charset="0"/>
                <a:ea typeface="Montserrat" pitchFamily="34" charset="-122"/>
                <a:cs typeface="Montserrat" pitchFamily="34" charset="-120"/>
              </a:rPr>
              <a:t> in remote job postings. Companies worldwide now embrace distributed teams, creating unprecedented opportunities for global talent acquisition.</a:t>
            </a:r>
            <a:endParaRPr lang="en-US" sz="1350" dirty="0"/>
          </a:p>
        </p:txBody>
      </p:sp>
      <p:sp>
        <p:nvSpPr>
          <p:cNvPr id="10" name="Shape 7"/>
          <p:cNvSpPr/>
          <p:nvPr/>
        </p:nvSpPr>
        <p:spPr>
          <a:xfrm>
            <a:off x="698302" y="4254460"/>
            <a:ext cx="7747397" cy="1564124"/>
          </a:xfrm>
          <a:prstGeom prst="roundRect">
            <a:avLst>
              <a:gd name="adj" fmla="val 4688"/>
            </a:avLst>
          </a:prstGeom>
          <a:solidFill>
            <a:srgbClr val="282D5E"/>
          </a:solidFill>
          <a:ln/>
        </p:spPr>
      </p:sp>
      <p:sp>
        <p:nvSpPr>
          <p:cNvPr id="11" name="Text 8"/>
          <p:cNvSpPr/>
          <p:nvPr/>
        </p:nvSpPr>
        <p:spPr>
          <a:xfrm>
            <a:off x="872847" y="4429006"/>
            <a:ext cx="3063835" cy="272772"/>
          </a:xfrm>
          <a:prstGeom prst="rect">
            <a:avLst/>
          </a:prstGeom>
          <a:noFill/>
          <a:ln/>
        </p:spPr>
        <p:txBody>
          <a:bodyPr wrap="none" lIns="0" tIns="0" rIns="0" bIns="0" rtlCol="0" anchor="t"/>
          <a:lstStyle/>
          <a:p>
            <a:pPr marL="0" indent="0" algn="l">
              <a:lnSpc>
                <a:spcPts val="2100"/>
              </a:lnSpc>
              <a:buNone/>
            </a:pPr>
            <a:r>
              <a:rPr lang="en-US" sz="1700" b="1" dirty="0">
                <a:solidFill>
                  <a:srgbClr val="E5DCE6"/>
                </a:solidFill>
                <a:latin typeface="Bricolage Grotesque Extra Bold" pitchFamily="34" charset="0"/>
                <a:ea typeface="Bricolage Grotesque Extra Bold" pitchFamily="34" charset="-122"/>
                <a:cs typeface="Bricolage Grotesque Extra Bold" pitchFamily="34" charset="-120"/>
              </a:rPr>
              <a:t>Salary Type Standardization</a:t>
            </a:r>
            <a:endParaRPr lang="en-US" sz="1700" dirty="0"/>
          </a:p>
        </p:txBody>
      </p:sp>
      <p:sp>
        <p:nvSpPr>
          <p:cNvPr id="12" name="Text 9"/>
          <p:cNvSpPr/>
          <p:nvPr/>
        </p:nvSpPr>
        <p:spPr>
          <a:xfrm>
            <a:off x="872847" y="4806434"/>
            <a:ext cx="7398306" cy="837605"/>
          </a:xfrm>
          <a:prstGeom prst="rect">
            <a:avLst/>
          </a:prstGeom>
          <a:noFill/>
          <a:ln/>
        </p:spPr>
        <p:txBody>
          <a:bodyPr wrap="square" lIns="0" tIns="0" rIns="0" bIns="0" rtlCol="0" anchor="t"/>
          <a:lstStyle/>
          <a:p>
            <a:pPr marL="0" indent="0" algn="l">
              <a:lnSpc>
                <a:spcPts val="2150"/>
              </a:lnSpc>
              <a:buNone/>
            </a:pPr>
            <a:r>
              <a:rPr lang="en-US" sz="1350" dirty="0">
                <a:solidFill>
                  <a:srgbClr val="E5DCE6"/>
                </a:solidFill>
                <a:latin typeface="Montserrat" pitchFamily="34" charset="0"/>
                <a:ea typeface="Montserrat" pitchFamily="34" charset="-122"/>
                <a:cs typeface="Montserrat" pitchFamily="34" charset="-120"/>
              </a:rPr>
              <a:t>Mapped diverse compensation formats (Lakh, Thousand, Hourly) into unified metrics, enabling accurate cross-country comparisons and informed decision-making.</a:t>
            </a:r>
            <a:endParaRPr lang="en-US" sz="1350" dirty="0"/>
          </a:p>
        </p:txBody>
      </p:sp>
      <p:sp>
        <p:nvSpPr>
          <p:cNvPr id="13" name="Text 10"/>
          <p:cNvSpPr/>
          <p:nvPr/>
        </p:nvSpPr>
        <p:spPr>
          <a:xfrm>
            <a:off x="698302" y="6189464"/>
            <a:ext cx="2182178" cy="272772"/>
          </a:xfrm>
          <a:prstGeom prst="rect">
            <a:avLst/>
          </a:prstGeom>
          <a:noFill/>
          <a:ln/>
        </p:spPr>
        <p:txBody>
          <a:bodyPr wrap="none" lIns="0" tIns="0" rIns="0" bIns="0" rtlCol="0" anchor="t"/>
          <a:lstStyle/>
          <a:p>
            <a:pPr marL="0" indent="0" algn="l">
              <a:lnSpc>
                <a:spcPts val="2100"/>
              </a:lnSpc>
              <a:buNone/>
            </a:pPr>
            <a:r>
              <a:rPr lang="en-US" sz="1700" b="1" dirty="0">
                <a:solidFill>
                  <a:srgbClr val="000000"/>
                </a:solidFill>
                <a:latin typeface="Bricolage Grotesque Extra Bold" pitchFamily="34" charset="0"/>
                <a:ea typeface="Bricolage Grotesque Extra Bold" pitchFamily="34" charset="-122"/>
                <a:cs typeface="Bricolage Grotesque Extra Bold" pitchFamily="34" charset="-120"/>
              </a:rPr>
              <a:t>💰</a:t>
            </a:r>
            <a:r>
              <a:rPr lang="en-US" sz="1700" b="1" dirty="0">
                <a:solidFill>
                  <a:srgbClr val="EEAEF6"/>
                </a:solidFill>
                <a:latin typeface="Bricolage Grotesque Extra Bold" pitchFamily="34" charset="0"/>
                <a:ea typeface="Bricolage Grotesque Extra Bold" pitchFamily="34" charset="-122"/>
                <a:cs typeface="Bricolage Grotesque Extra Bold" pitchFamily="34" charset="-120"/>
              </a:rPr>
              <a:t> Lakh Format</a:t>
            </a:r>
            <a:endParaRPr lang="en-US" sz="1700" dirty="0"/>
          </a:p>
        </p:txBody>
      </p:sp>
      <p:sp>
        <p:nvSpPr>
          <p:cNvPr id="14" name="Text 11"/>
          <p:cNvSpPr/>
          <p:nvPr/>
        </p:nvSpPr>
        <p:spPr>
          <a:xfrm>
            <a:off x="698302" y="6636782"/>
            <a:ext cx="2271355" cy="837605"/>
          </a:xfrm>
          <a:prstGeom prst="rect">
            <a:avLst/>
          </a:prstGeom>
          <a:noFill/>
          <a:ln/>
        </p:spPr>
        <p:txBody>
          <a:bodyPr wrap="square" lIns="0" tIns="0" rIns="0" bIns="0" rtlCol="0" anchor="t"/>
          <a:lstStyle/>
          <a:p>
            <a:pPr marL="0" indent="0" algn="l">
              <a:lnSpc>
                <a:spcPts val="2150"/>
              </a:lnSpc>
              <a:buNone/>
            </a:pPr>
            <a:r>
              <a:rPr lang="en-US" sz="1350" dirty="0">
                <a:solidFill>
                  <a:srgbClr val="E5DCE6"/>
                </a:solidFill>
                <a:latin typeface="Montserrat" pitchFamily="34" charset="0"/>
                <a:ea typeface="Montserrat" pitchFamily="34" charset="-122"/>
                <a:cs typeface="Montserrat" pitchFamily="34" charset="-120"/>
              </a:rPr>
              <a:t>Indian subcontinent salary standards (1L = 100,000)</a:t>
            </a:r>
            <a:endParaRPr lang="en-US" sz="1350" dirty="0"/>
          </a:p>
        </p:txBody>
      </p:sp>
      <p:sp>
        <p:nvSpPr>
          <p:cNvPr id="15" name="Text 12"/>
          <p:cNvSpPr/>
          <p:nvPr/>
        </p:nvSpPr>
        <p:spPr>
          <a:xfrm>
            <a:off x="3403044" y="6189464"/>
            <a:ext cx="2226350" cy="272772"/>
          </a:xfrm>
          <a:prstGeom prst="rect">
            <a:avLst/>
          </a:prstGeom>
          <a:noFill/>
          <a:ln/>
        </p:spPr>
        <p:txBody>
          <a:bodyPr wrap="none" lIns="0" tIns="0" rIns="0" bIns="0" rtlCol="0" anchor="t"/>
          <a:lstStyle/>
          <a:p>
            <a:pPr marL="0" indent="0" algn="l">
              <a:lnSpc>
                <a:spcPts val="2100"/>
              </a:lnSpc>
              <a:buNone/>
            </a:pPr>
            <a:r>
              <a:rPr lang="en-US" sz="1700" b="1" dirty="0">
                <a:solidFill>
                  <a:srgbClr val="000000"/>
                </a:solidFill>
                <a:latin typeface="Bricolage Grotesque Extra Bold" pitchFamily="34" charset="0"/>
                <a:ea typeface="Bricolage Grotesque Extra Bold" pitchFamily="34" charset="-122"/>
                <a:cs typeface="Bricolage Grotesque Extra Bold" pitchFamily="34" charset="-120"/>
              </a:rPr>
              <a:t>💵</a:t>
            </a:r>
            <a:r>
              <a:rPr lang="en-US" sz="1700" b="1" dirty="0">
                <a:solidFill>
                  <a:srgbClr val="EEAEF6"/>
                </a:solidFill>
                <a:latin typeface="Bricolage Grotesque Extra Bold" pitchFamily="34" charset="0"/>
                <a:ea typeface="Bricolage Grotesque Extra Bold" pitchFamily="34" charset="-122"/>
                <a:cs typeface="Bricolage Grotesque Extra Bold" pitchFamily="34" charset="-120"/>
              </a:rPr>
              <a:t> Thousand Format</a:t>
            </a:r>
            <a:endParaRPr lang="en-US" sz="1700" dirty="0"/>
          </a:p>
        </p:txBody>
      </p:sp>
      <p:sp>
        <p:nvSpPr>
          <p:cNvPr id="16" name="Text 13"/>
          <p:cNvSpPr/>
          <p:nvPr/>
        </p:nvSpPr>
        <p:spPr>
          <a:xfrm>
            <a:off x="3403044" y="6636782"/>
            <a:ext cx="2271355" cy="558403"/>
          </a:xfrm>
          <a:prstGeom prst="rect">
            <a:avLst/>
          </a:prstGeom>
          <a:noFill/>
          <a:ln/>
        </p:spPr>
        <p:txBody>
          <a:bodyPr wrap="square" lIns="0" tIns="0" rIns="0" bIns="0" rtlCol="0" anchor="t"/>
          <a:lstStyle/>
          <a:p>
            <a:pPr marL="0" indent="0" algn="l">
              <a:lnSpc>
                <a:spcPts val="2150"/>
              </a:lnSpc>
              <a:buNone/>
            </a:pPr>
            <a:r>
              <a:rPr lang="en-US" sz="1350" dirty="0">
                <a:solidFill>
                  <a:srgbClr val="E5DCE6"/>
                </a:solidFill>
                <a:latin typeface="Montserrat" pitchFamily="34" charset="0"/>
                <a:ea typeface="Montserrat" pitchFamily="34" charset="-122"/>
                <a:cs typeface="Montserrat" pitchFamily="34" charset="-120"/>
              </a:rPr>
              <a:t>Western markets annual compensation (e.g., 80K)</a:t>
            </a:r>
            <a:endParaRPr lang="en-US" sz="1350" dirty="0"/>
          </a:p>
        </p:txBody>
      </p:sp>
      <p:sp>
        <p:nvSpPr>
          <p:cNvPr id="17" name="Text 14"/>
          <p:cNvSpPr/>
          <p:nvPr/>
        </p:nvSpPr>
        <p:spPr>
          <a:xfrm>
            <a:off x="6107787" y="6189464"/>
            <a:ext cx="2182178" cy="272772"/>
          </a:xfrm>
          <a:prstGeom prst="rect">
            <a:avLst/>
          </a:prstGeom>
          <a:noFill/>
          <a:ln/>
        </p:spPr>
        <p:txBody>
          <a:bodyPr wrap="none" lIns="0" tIns="0" rIns="0" bIns="0" rtlCol="0" anchor="t"/>
          <a:lstStyle/>
          <a:p>
            <a:pPr marL="0" indent="0" algn="l">
              <a:lnSpc>
                <a:spcPts val="2100"/>
              </a:lnSpc>
              <a:buNone/>
            </a:pPr>
            <a:r>
              <a:rPr lang="en-US" sz="1700" b="1" dirty="0">
                <a:solidFill>
                  <a:srgbClr val="000000"/>
                </a:solidFill>
                <a:latin typeface="Bricolage Grotesque Extra Bold" pitchFamily="34" charset="0"/>
                <a:ea typeface="Bricolage Grotesque Extra Bold" pitchFamily="34" charset="-122"/>
                <a:cs typeface="Bricolage Grotesque Extra Bold" pitchFamily="34" charset="-120"/>
              </a:rPr>
              <a:t>⏰</a:t>
            </a:r>
            <a:r>
              <a:rPr lang="en-US" sz="1700" b="1" dirty="0">
                <a:solidFill>
                  <a:srgbClr val="EEAEF6"/>
                </a:solidFill>
                <a:latin typeface="Bricolage Grotesque Extra Bold" pitchFamily="34" charset="0"/>
                <a:ea typeface="Bricolage Grotesque Extra Bold" pitchFamily="34" charset="-122"/>
                <a:cs typeface="Bricolage Grotesque Extra Bold" pitchFamily="34" charset="-120"/>
              </a:rPr>
              <a:t> Hourly Rate</a:t>
            </a:r>
            <a:endParaRPr lang="en-US" sz="1700" dirty="0"/>
          </a:p>
        </p:txBody>
      </p:sp>
      <p:sp>
        <p:nvSpPr>
          <p:cNvPr id="18" name="Text 15"/>
          <p:cNvSpPr/>
          <p:nvPr/>
        </p:nvSpPr>
        <p:spPr>
          <a:xfrm>
            <a:off x="6107787" y="6636782"/>
            <a:ext cx="2353032" cy="558403"/>
          </a:xfrm>
          <a:prstGeom prst="rect">
            <a:avLst/>
          </a:prstGeom>
          <a:noFill/>
          <a:ln/>
        </p:spPr>
        <p:txBody>
          <a:bodyPr wrap="square" lIns="0" tIns="0" rIns="0" bIns="0" rtlCol="0" anchor="t"/>
          <a:lstStyle/>
          <a:p>
            <a:pPr marL="0" indent="0" algn="l">
              <a:lnSpc>
                <a:spcPts val="2150"/>
              </a:lnSpc>
              <a:buNone/>
            </a:pPr>
            <a:r>
              <a:rPr lang="en-US" sz="1350" dirty="0">
                <a:solidFill>
                  <a:srgbClr val="E5DCE6"/>
                </a:solidFill>
                <a:latin typeface="Montserrat" pitchFamily="34" charset="0"/>
                <a:ea typeface="Montserrat" pitchFamily="34" charset="-122"/>
                <a:cs typeface="Montserrat" pitchFamily="34" charset="-120"/>
              </a:rPr>
              <a:t>Contract and freelance work pricing structures</a:t>
            </a:r>
            <a:endParaRPr lang="en-US"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32711" y="612696"/>
            <a:ext cx="6131481" cy="572453"/>
          </a:xfrm>
          <a:prstGeom prst="rect">
            <a:avLst/>
          </a:prstGeom>
          <a:noFill/>
          <a:ln/>
        </p:spPr>
        <p:txBody>
          <a:bodyPr wrap="none" lIns="0" tIns="0" rIns="0" bIns="0" rtlCol="0" anchor="t"/>
          <a:lstStyle/>
          <a:p>
            <a:pPr marL="0" indent="0" algn="l">
              <a:lnSpc>
                <a:spcPts val="4500"/>
              </a:lnSpc>
              <a:buNone/>
            </a:pPr>
            <a:r>
              <a:rPr lang="en-US" sz="3600" b="1" dirty="0">
                <a:solidFill>
                  <a:srgbClr val="EEAEF6"/>
                </a:solidFill>
                <a:latin typeface="Bricolage Grotesque Extra Bold" pitchFamily="34" charset="0"/>
                <a:ea typeface="Bricolage Grotesque Extra Bold" pitchFamily="34" charset="-122"/>
                <a:cs typeface="Bricolage Grotesque Extra Bold" pitchFamily="34" charset="-120"/>
              </a:rPr>
              <a:t>ML-Powered Core Features</a:t>
            </a:r>
            <a:endParaRPr lang="en-US" sz="3600" dirty="0"/>
          </a:p>
        </p:txBody>
      </p:sp>
      <p:sp>
        <p:nvSpPr>
          <p:cNvPr id="3" name="Text 1"/>
          <p:cNvSpPr/>
          <p:nvPr/>
        </p:nvSpPr>
        <p:spPr>
          <a:xfrm>
            <a:off x="732711" y="1551503"/>
            <a:ext cx="13164979" cy="586264"/>
          </a:xfrm>
          <a:prstGeom prst="rect">
            <a:avLst/>
          </a:prstGeom>
          <a:noFill/>
          <a:ln/>
        </p:spPr>
        <p:txBody>
          <a:bodyPr wrap="square" lIns="0" tIns="0" rIns="0" bIns="0" rtlCol="0" anchor="t"/>
          <a:lstStyle/>
          <a:p>
            <a:pPr marL="0" indent="0" algn="l">
              <a:lnSpc>
                <a:spcPts val="2300"/>
              </a:lnSpc>
              <a:buNone/>
            </a:pPr>
            <a:r>
              <a:rPr lang="en-US" sz="1400" dirty="0">
                <a:solidFill>
                  <a:srgbClr val="E5DCE6"/>
                </a:solidFill>
                <a:latin typeface="Montserrat" pitchFamily="34" charset="0"/>
                <a:ea typeface="Montserrat" pitchFamily="34" charset="-122"/>
                <a:cs typeface="Montserrat" pitchFamily="34" charset="-120"/>
              </a:rPr>
              <a:t>At the heart of our system lies sophisticated machine learning algorithms that deliver personalized, intelligent career guidance. These AI-driven features transform raw data into actionable recommendations.</a:t>
            </a:r>
            <a:endParaRPr lang="en-US" sz="1400" dirty="0"/>
          </a:p>
        </p:txBody>
      </p:sp>
      <p:sp>
        <p:nvSpPr>
          <p:cNvPr id="4" name="Shape 2"/>
          <p:cNvSpPr/>
          <p:nvPr/>
        </p:nvSpPr>
        <p:spPr>
          <a:xfrm>
            <a:off x="732711" y="2343745"/>
            <a:ext cx="4266248" cy="3995618"/>
          </a:xfrm>
          <a:prstGeom prst="roundRect">
            <a:avLst>
              <a:gd name="adj" fmla="val 1926"/>
            </a:avLst>
          </a:prstGeom>
          <a:solidFill>
            <a:srgbClr val="090E3F"/>
          </a:solidFill>
          <a:ln w="22860">
            <a:solidFill>
              <a:srgbClr val="414677"/>
            </a:solidFill>
            <a:prstDash val="solid"/>
          </a:ln>
        </p:spPr>
      </p:sp>
      <p:sp>
        <p:nvSpPr>
          <p:cNvPr id="5" name="Shape 3"/>
          <p:cNvSpPr/>
          <p:nvPr/>
        </p:nvSpPr>
        <p:spPr>
          <a:xfrm>
            <a:off x="755571" y="2366605"/>
            <a:ext cx="4220528" cy="549473"/>
          </a:xfrm>
          <a:prstGeom prst="roundRect">
            <a:avLst>
              <a:gd name="adj" fmla="val 9010"/>
            </a:avLst>
          </a:prstGeom>
          <a:solidFill>
            <a:srgbClr val="282D5E"/>
          </a:solidFill>
          <a:ln/>
        </p:spPr>
      </p:sp>
      <p:sp>
        <p:nvSpPr>
          <p:cNvPr id="6" name="Text 4"/>
          <p:cNvSpPr/>
          <p:nvPr/>
        </p:nvSpPr>
        <p:spPr>
          <a:xfrm>
            <a:off x="2728436" y="2469594"/>
            <a:ext cx="274677" cy="343376"/>
          </a:xfrm>
          <a:prstGeom prst="rect">
            <a:avLst/>
          </a:prstGeom>
          <a:noFill/>
          <a:ln/>
        </p:spPr>
        <p:txBody>
          <a:bodyPr wrap="none" lIns="0" tIns="0" rIns="0" bIns="0" rtlCol="0" anchor="t"/>
          <a:lstStyle/>
          <a:p>
            <a:pPr marL="0" indent="0" algn="l">
              <a:lnSpc>
                <a:spcPts val="2150"/>
              </a:lnSpc>
              <a:buNone/>
            </a:pPr>
            <a:r>
              <a:rPr lang="en-US" sz="2150" b="1" dirty="0">
                <a:solidFill>
                  <a:srgbClr val="E5DCE6"/>
                </a:solidFill>
                <a:latin typeface="Bricolage Grotesque Extra Bold" pitchFamily="34" charset="0"/>
                <a:ea typeface="Bricolage Grotesque Extra Bold" pitchFamily="34" charset="-122"/>
                <a:cs typeface="Bricolage Grotesque Extra Bold" pitchFamily="34" charset="-120"/>
              </a:rPr>
              <a:t>1</a:t>
            </a:r>
            <a:endParaRPr lang="en-US" sz="2150" dirty="0"/>
          </a:p>
        </p:txBody>
      </p:sp>
      <p:sp>
        <p:nvSpPr>
          <p:cNvPr id="7" name="Text 5"/>
          <p:cNvSpPr/>
          <p:nvPr/>
        </p:nvSpPr>
        <p:spPr>
          <a:xfrm>
            <a:off x="938689" y="3099197"/>
            <a:ext cx="3695700" cy="286107"/>
          </a:xfrm>
          <a:prstGeom prst="rect">
            <a:avLst/>
          </a:prstGeom>
          <a:noFill/>
          <a:ln/>
        </p:spPr>
        <p:txBody>
          <a:bodyPr wrap="none" lIns="0" tIns="0" rIns="0" bIns="0" rtlCol="0" anchor="t"/>
          <a:lstStyle/>
          <a:p>
            <a:pPr marL="0" indent="0" algn="l">
              <a:lnSpc>
                <a:spcPts val="2250"/>
              </a:lnSpc>
              <a:buNone/>
            </a:pPr>
            <a:r>
              <a:rPr lang="en-US" sz="1800" b="1" dirty="0">
                <a:solidFill>
                  <a:srgbClr val="E5DCE6"/>
                </a:solidFill>
                <a:latin typeface="Bricolage Grotesque Extra Bold" pitchFamily="34" charset="0"/>
                <a:ea typeface="Bricolage Grotesque Extra Bold" pitchFamily="34" charset="-122"/>
                <a:cs typeface="Bricolage Grotesque Extra Bold" pitchFamily="34" charset="-120"/>
              </a:rPr>
              <a:t>TF-IDF + Cosine Similarity Engine</a:t>
            </a:r>
            <a:endParaRPr lang="en-US" sz="1800" dirty="0"/>
          </a:p>
        </p:txBody>
      </p:sp>
      <p:sp>
        <p:nvSpPr>
          <p:cNvPr id="8" name="Text 6"/>
          <p:cNvSpPr/>
          <p:nvPr/>
        </p:nvSpPr>
        <p:spPr>
          <a:xfrm>
            <a:off x="938689" y="3495199"/>
            <a:ext cx="3854291" cy="2638187"/>
          </a:xfrm>
          <a:prstGeom prst="rect">
            <a:avLst/>
          </a:prstGeom>
          <a:noFill/>
          <a:ln/>
        </p:spPr>
        <p:txBody>
          <a:bodyPr wrap="square" lIns="0" tIns="0" rIns="0" bIns="0" rtlCol="0" anchor="t"/>
          <a:lstStyle/>
          <a:p>
            <a:pPr marL="0" indent="0" algn="l">
              <a:lnSpc>
                <a:spcPts val="2300"/>
              </a:lnSpc>
              <a:buNone/>
            </a:pPr>
            <a:r>
              <a:rPr lang="en-US" sz="1400" dirty="0">
                <a:solidFill>
                  <a:srgbClr val="E5DCE6"/>
                </a:solidFill>
                <a:latin typeface="Montserrat" pitchFamily="34" charset="0"/>
                <a:ea typeface="Montserrat" pitchFamily="34" charset="-122"/>
                <a:cs typeface="Montserrat" pitchFamily="34" charset="-120"/>
              </a:rPr>
              <a:t>Our recommendation model uses Term Frequency-Inverse Document Frequency vectorization combined with cosine similarity scoring to match job seekers with relevant opportunities. The algorithm analyzes job descriptions, required skills, and candidate profiles to identify the best-fit positions with remarkable accuracy.</a:t>
            </a:r>
            <a:endParaRPr lang="en-US" sz="1400" dirty="0"/>
          </a:p>
        </p:txBody>
      </p:sp>
      <p:sp>
        <p:nvSpPr>
          <p:cNvPr id="9" name="Shape 7"/>
          <p:cNvSpPr/>
          <p:nvPr/>
        </p:nvSpPr>
        <p:spPr>
          <a:xfrm>
            <a:off x="5182076" y="2343745"/>
            <a:ext cx="4266248" cy="3995618"/>
          </a:xfrm>
          <a:prstGeom prst="roundRect">
            <a:avLst>
              <a:gd name="adj" fmla="val 1926"/>
            </a:avLst>
          </a:prstGeom>
          <a:solidFill>
            <a:srgbClr val="090E3F"/>
          </a:solidFill>
          <a:ln w="22860">
            <a:solidFill>
              <a:srgbClr val="414677"/>
            </a:solidFill>
            <a:prstDash val="solid"/>
          </a:ln>
        </p:spPr>
      </p:sp>
      <p:sp>
        <p:nvSpPr>
          <p:cNvPr id="10" name="Shape 8"/>
          <p:cNvSpPr/>
          <p:nvPr/>
        </p:nvSpPr>
        <p:spPr>
          <a:xfrm>
            <a:off x="5204936" y="2366605"/>
            <a:ext cx="4220528" cy="549473"/>
          </a:xfrm>
          <a:prstGeom prst="roundRect">
            <a:avLst>
              <a:gd name="adj" fmla="val 9010"/>
            </a:avLst>
          </a:prstGeom>
          <a:solidFill>
            <a:srgbClr val="282D5E"/>
          </a:solidFill>
          <a:ln/>
        </p:spPr>
      </p:sp>
      <p:sp>
        <p:nvSpPr>
          <p:cNvPr id="11" name="Text 9"/>
          <p:cNvSpPr/>
          <p:nvPr/>
        </p:nvSpPr>
        <p:spPr>
          <a:xfrm>
            <a:off x="7177802" y="2469594"/>
            <a:ext cx="274677" cy="343376"/>
          </a:xfrm>
          <a:prstGeom prst="rect">
            <a:avLst/>
          </a:prstGeom>
          <a:noFill/>
          <a:ln/>
        </p:spPr>
        <p:txBody>
          <a:bodyPr wrap="none" lIns="0" tIns="0" rIns="0" bIns="0" rtlCol="0" anchor="t"/>
          <a:lstStyle/>
          <a:p>
            <a:pPr marL="0" indent="0" algn="l">
              <a:lnSpc>
                <a:spcPts val="2150"/>
              </a:lnSpc>
              <a:buNone/>
            </a:pPr>
            <a:r>
              <a:rPr lang="en-US" sz="2150" b="1" dirty="0">
                <a:solidFill>
                  <a:srgbClr val="E5DCE6"/>
                </a:solidFill>
                <a:latin typeface="Bricolage Grotesque Extra Bold" pitchFamily="34" charset="0"/>
                <a:ea typeface="Bricolage Grotesque Extra Bold" pitchFamily="34" charset="-122"/>
                <a:cs typeface="Bricolage Grotesque Extra Bold" pitchFamily="34" charset="-120"/>
              </a:rPr>
              <a:t>2</a:t>
            </a:r>
            <a:endParaRPr lang="en-US" sz="2150" dirty="0"/>
          </a:p>
        </p:txBody>
      </p:sp>
      <p:sp>
        <p:nvSpPr>
          <p:cNvPr id="12" name="Text 10"/>
          <p:cNvSpPr/>
          <p:nvPr/>
        </p:nvSpPr>
        <p:spPr>
          <a:xfrm>
            <a:off x="5388054" y="3099197"/>
            <a:ext cx="2289929" cy="286107"/>
          </a:xfrm>
          <a:prstGeom prst="rect">
            <a:avLst/>
          </a:prstGeom>
          <a:noFill/>
          <a:ln/>
        </p:spPr>
        <p:txBody>
          <a:bodyPr wrap="none" lIns="0" tIns="0" rIns="0" bIns="0" rtlCol="0" anchor="t"/>
          <a:lstStyle/>
          <a:p>
            <a:pPr marL="0" indent="0" algn="l">
              <a:lnSpc>
                <a:spcPts val="2250"/>
              </a:lnSpc>
              <a:buNone/>
            </a:pPr>
            <a:r>
              <a:rPr lang="en-US" sz="1800" b="1" dirty="0">
                <a:solidFill>
                  <a:srgbClr val="E5DCE6"/>
                </a:solidFill>
                <a:latin typeface="Bricolage Grotesque Extra Bold" pitchFamily="34" charset="0"/>
                <a:ea typeface="Bricolage Grotesque Extra Bold" pitchFamily="34" charset="-122"/>
                <a:cs typeface="Bricolage Grotesque Extra Bold" pitchFamily="34" charset="-120"/>
              </a:rPr>
              <a:t>Skill Gap Analyzer</a:t>
            </a:r>
            <a:endParaRPr lang="en-US" sz="1800" dirty="0"/>
          </a:p>
        </p:txBody>
      </p:sp>
      <p:sp>
        <p:nvSpPr>
          <p:cNvPr id="13" name="Text 11"/>
          <p:cNvSpPr/>
          <p:nvPr/>
        </p:nvSpPr>
        <p:spPr>
          <a:xfrm>
            <a:off x="5388054" y="3495199"/>
            <a:ext cx="3854291" cy="2638187"/>
          </a:xfrm>
          <a:prstGeom prst="rect">
            <a:avLst/>
          </a:prstGeom>
          <a:noFill/>
          <a:ln/>
        </p:spPr>
        <p:txBody>
          <a:bodyPr wrap="square" lIns="0" tIns="0" rIns="0" bIns="0" rtlCol="0" anchor="t"/>
          <a:lstStyle/>
          <a:p>
            <a:pPr marL="0" indent="0" algn="l">
              <a:lnSpc>
                <a:spcPts val="2300"/>
              </a:lnSpc>
              <a:buNone/>
            </a:pPr>
            <a:r>
              <a:rPr lang="en-US" sz="1400" dirty="0">
                <a:solidFill>
                  <a:srgbClr val="E5DCE6"/>
                </a:solidFill>
                <a:latin typeface="Montserrat" pitchFamily="34" charset="0"/>
                <a:ea typeface="Montserrat" pitchFamily="34" charset="-122"/>
                <a:cs typeface="Montserrat" pitchFamily="34" charset="-120"/>
              </a:rPr>
              <a:t>This intelligent feature compares a candidate's current skill set against requirements for desired roles. It identifies missing competencies and suggests specific learning paths, certifications, or courses to bridge gaps. Job seekers receive prioritized skill development recommendations based on market demand.</a:t>
            </a:r>
            <a:endParaRPr lang="en-US" sz="1400" dirty="0"/>
          </a:p>
        </p:txBody>
      </p:sp>
      <p:sp>
        <p:nvSpPr>
          <p:cNvPr id="14" name="Shape 12"/>
          <p:cNvSpPr/>
          <p:nvPr/>
        </p:nvSpPr>
        <p:spPr>
          <a:xfrm>
            <a:off x="9631442" y="2343745"/>
            <a:ext cx="4266248" cy="3995618"/>
          </a:xfrm>
          <a:prstGeom prst="roundRect">
            <a:avLst>
              <a:gd name="adj" fmla="val 1926"/>
            </a:avLst>
          </a:prstGeom>
          <a:solidFill>
            <a:srgbClr val="090E3F"/>
          </a:solidFill>
          <a:ln w="22860">
            <a:solidFill>
              <a:srgbClr val="414677"/>
            </a:solidFill>
            <a:prstDash val="solid"/>
          </a:ln>
        </p:spPr>
      </p:sp>
      <p:sp>
        <p:nvSpPr>
          <p:cNvPr id="15" name="Shape 13"/>
          <p:cNvSpPr/>
          <p:nvPr/>
        </p:nvSpPr>
        <p:spPr>
          <a:xfrm>
            <a:off x="9654302" y="2366605"/>
            <a:ext cx="4220528" cy="549473"/>
          </a:xfrm>
          <a:prstGeom prst="roundRect">
            <a:avLst>
              <a:gd name="adj" fmla="val 9010"/>
            </a:avLst>
          </a:prstGeom>
          <a:solidFill>
            <a:srgbClr val="282D5E"/>
          </a:solidFill>
          <a:ln/>
        </p:spPr>
      </p:sp>
      <p:sp>
        <p:nvSpPr>
          <p:cNvPr id="16" name="Text 14"/>
          <p:cNvSpPr/>
          <p:nvPr/>
        </p:nvSpPr>
        <p:spPr>
          <a:xfrm>
            <a:off x="11627168" y="2469594"/>
            <a:ext cx="274677" cy="343376"/>
          </a:xfrm>
          <a:prstGeom prst="rect">
            <a:avLst/>
          </a:prstGeom>
          <a:noFill/>
          <a:ln/>
        </p:spPr>
        <p:txBody>
          <a:bodyPr wrap="none" lIns="0" tIns="0" rIns="0" bIns="0" rtlCol="0" anchor="t"/>
          <a:lstStyle/>
          <a:p>
            <a:pPr marL="0" indent="0" algn="l">
              <a:lnSpc>
                <a:spcPts val="2150"/>
              </a:lnSpc>
              <a:buNone/>
            </a:pPr>
            <a:r>
              <a:rPr lang="en-US" sz="2150" b="1" dirty="0">
                <a:solidFill>
                  <a:srgbClr val="E5DCE6"/>
                </a:solidFill>
                <a:latin typeface="Bricolage Grotesque Extra Bold" pitchFamily="34" charset="0"/>
                <a:ea typeface="Bricolage Grotesque Extra Bold" pitchFamily="34" charset="-122"/>
                <a:cs typeface="Bricolage Grotesque Extra Bold" pitchFamily="34" charset="-120"/>
              </a:rPr>
              <a:t>3</a:t>
            </a:r>
            <a:endParaRPr lang="en-US" sz="2150" dirty="0"/>
          </a:p>
        </p:txBody>
      </p:sp>
      <p:sp>
        <p:nvSpPr>
          <p:cNvPr id="17" name="Text 15"/>
          <p:cNvSpPr/>
          <p:nvPr/>
        </p:nvSpPr>
        <p:spPr>
          <a:xfrm>
            <a:off x="9837420" y="3099197"/>
            <a:ext cx="3207306" cy="286107"/>
          </a:xfrm>
          <a:prstGeom prst="rect">
            <a:avLst/>
          </a:prstGeom>
          <a:noFill/>
          <a:ln/>
        </p:spPr>
        <p:txBody>
          <a:bodyPr wrap="none" lIns="0" tIns="0" rIns="0" bIns="0" rtlCol="0" anchor="t"/>
          <a:lstStyle/>
          <a:p>
            <a:pPr marL="0" indent="0" algn="l">
              <a:lnSpc>
                <a:spcPts val="2250"/>
              </a:lnSpc>
              <a:buNone/>
            </a:pPr>
            <a:r>
              <a:rPr lang="en-US" sz="1800" b="1" dirty="0">
                <a:solidFill>
                  <a:srgbClr val="E5DCE6"/>
                </a:solidFill>
                <a:latin typeface="Bricolage Grotesque Extra Bold" pitchFamily="34" charset="0"/>
                <a:ea typeface="Bricolage Grotesque Extra Bold" pitchFamily="34" charset="-122"/>
                <a:cs typeface="Bricolage Grotesque Extra Bold" pitchFamily="34" charset="-120"/>
              </a:rPr>
              <a:t>Resume Feedback Assistant</a:t>
            </a:r>
            <a:endParaRPr lang="en-US" sz="1800" dirty="0"/>
          </a:p>
        </p:txBody>
      </p:sp>
      <p:sp>
        <p:nvSpPr>
          <p:cNvPr id="18" name="Text 16"/>
          <p:cNvSpPr/>
          <p:nvPr/>
        </p:nvSpPr>
        <p:spPr>
          <a:xfrm>
            <a:off x="9837420" y="3495199"/>
            <a:ext cx="3854291" cy="2345055"/>
          </a:xfrm>
          <a:prstGeom prst="rect">
            <a:avLst/>
          </a:prstGeom>
          <a:noFill/>
          <a:ln/>
        </p:spPr>
        <p:txBody>
          <a:bodyPr wrap="square" lIns="0" tIns="0" rIns="0" bIns="0" rtlCol="0" anchor="t"/>
          <a:lstStyle/>
          <a:p>
            <a:pPr marL="0" indent="0" algn="l">
              <a:lnSpc>
                <a:spcPts val="2300"/>
              </a:lnSpc>
              <a:buNone/>
            </a:pPr>
            <a:r>
              <a:rPr lang="en-US" sz="1400" dirty="0">
                <a:solidFill>
                  <a:srgbClr val="E5DCE6"/>
                </a:solidFill>
                <a:latin typeface="Montserrat" pitchFamily="34" charset="0"/>
                <a:ea typeface="Montserrat" pitchFamily="34" charset="-122"/>
                <a:cs typeface="Montserrat" pitchFamily="34" charset="-120"/>
              </a:rPr>
              <a:t>Advanced NLP algorithms evaluate resume content, structure, and keyword optimization. The system provides a comprehensive rating score and recommends suitable job roles based on experience, skills, and career trajectory. It also suggests resume improvements to increase match rates.</a:t>
            </a:r>
            <a:endParaRPr lang="en-US" sz="1400" dirty="0"/>
          </a:p>
        </p:txBody>
      </p:sp>
      <p:sp>
        <p:nvSpPr>
          <p:cNvPr id="19" name="Shape 17"/>
          <p:cNvSpPr/>
          <p:nvPr/>
        </p:nvSpPr>
        <p:spPr>
          <a:xfrm>
            <a:off x="732711" y="6545342"/>
            <a:ext cx="13164979" cy="1071443"/>
          </a:xfrm>
          <a:prstGeom prst="roundRect">
            <a:avLst>
              <a:gd name="adj" fmla="val 7181"/>
            </a:avLst>
          </a:prstGeom>
          <a:solidFill>
            <a:srgbClr val="3E0845"/>
          </a:solidFill>
          <a:ln/>
        </p:spPr>
      </p:sp>
      <p:pic>
        <p:nvPicPr>
          <p:cNvPr id="20" name="Image 0" descr="preencoded.png"/>
          <p:cNvPicPr>
            <a:picLocks noChangeAspect="1"/>
          </p:cNvPicPr>
          <p:nvPr/>
        </p:nvPicPr>
        <p:blipFill>
          <a:blip r:embed="rId3"/>
          <a:stretch>
            <a:fillRect/>
          </a:stretch>
        </p:blipFill>
        <p:spPr>
          <a:xfrm>
            <a:off x="915829" y="6819662"/>
            <a:ext cx="228957" cy="183118"/>
          </a:xfrm>
          <a:prstGeom prst="rect">
            <a:avLst/>
          </a:prstGeom>
        </p:spPr>
      </p:pic>
      <p:sp>
        <p:nvSpPr>
          <p:cNvPr id="21" name="Text 18"/>
          <p:cNvSpPr/>
          <p:nvPr/>
        </p:nvSpPr>
        <p:spPr>
          <a:xfrm>
            <a:off x="1327904" y="6774180"/>
            <a:ext cx="12386667" cy="586264"/>
          </a:xfrm>
          <a:prstGeom prst="rect">
            <a:avLst/>
          </a:prstGeom>
          <a:noFill/>
          <a:ln/>
        </p:spPr>
        <p:txBody>
          <a:bodyPr wrap="square" lIns="0" tIns="0" rIns="0" bIns="0" rtlCol="0" anchor="t"/>
          <a:lstStyle/>
          <a:p>
            <a:pPr marL="0" indent="0" algn="l">
              <a:lnSpc>
                <a:spcPts val="2300"/>
              </a:lnSpc>
              <a:buNone/>
            </a:pPr>
            <a:r>
              <a:rPr lang="en-US" sz="1400" b="1" dirty="0">
                <a:solidFill>
                  <a:srgbClr val="FFFFFF"/>
                </a:solidFill>
                <a:latin typeface="Montserrat" pitchFamily="34" charset="0"/>
                <a:ea typeface="Montserrat" pitchFamily="34" charset="-122"/>
                <a:cs typeface="Montserrat" pitchFamily="34" charset="-120"/>
              </a:rPr>
              <a:t>Impact:</a:t>
            </a:r>
            <a:r>
              <a:rPr lang="en-US" sz="1400" dirty="0">
                <a:solidFill>
                  <a:srgbClr val="FFFFFF"/>
                </a:solidFill>
                <a:latin typeface="Montserrat" pitchFamily="34" charset="0"/>
                <a:ea typeface="Montserrat" pitchFamily="34" charset="-122"/>
                <a:cs typeface="Montserrat" pitchFamily="34" charset="-120"/>
              </a:rPr>
              <a:t> These ML features provide personalized, AI-driven career guidance that adapts to individual profiles, dramatically improving job search efficiency and success rates.</a:t>
            </a:r>
            <a:endParaRPr lang="en-US" sz="1400" dirty="0"/>
          </a:p>
        </p:txBody>
      </p:sp>
      <p:sp>
        <p:nvSpPr>
          <p:cNvPr id="22" name="Rectangle: Rounded Corners 21">
            <a:extLst>
              <a:ext uri="{FF2B5EF4-FFF2-40B4-BE49-F238E27FC236}">
                <a16:creationId xmlns:a16="http://schemas.microsoft.com/office/drawing/2014/main" id="{1B970B03-CBA1-10C3-7EA8-DCB2747C19D7}"/>
              </a:ext>
            </a:extLst>
          </p:cNvPr>
          <p:cNvSpPr/>
          <p:nvPr/>
        </p:nvSpPr>
        <p:spPr>
          <a:xfrm>
            <a:off x="12891911" y="7789333"/>
            <a:ext cx="1636889" cy="327378"/>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1326</Words>
  <Application>Microsoft Office PowerPoint</Application>
  <PresentationFormat>Custom</PresentationFormat>
  <Paragraphs>171</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Montserrat</vt:lpstr>
      <vt:lpstr>Bricolage Grotesque Light</vt:lpstr>
      <vt:lpstr>Arial</vt:lpstr>
      <vt:lpstr>Bricolage Grotesque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DEEPA</dc:creator>
  <cp:lastModifiedBy>Deepa Pathak</cp:lastModifiedBy>
  <cp:revision>2</cp:revision>
  <dcterms:created xsi:type="dcterms:W3CDTF">2025-11-10T19:42:30Z</dcterms:created>
  <dcterms:modified xsi:type="dcterms:W3CDTF">2025-11-10T20:19:12Z</dcterms:modified>
</cp:coreProperties>
</file>